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Bold" panose="020B0604020202020204" charset="0"/>
      <p:regular r:id="rId23"/>
    </p:embeddedFont>
    <p:embeddedFont>
      <p:font typeface="Poppins Bold" panose="020B0604020202020204" charset="0"/>
      <p:regular r:id="rId24"/>
    </p:embeddedFont>
    <p:embeddedFont>
      <p:font typeface="Poppins Light" panose="020B0604020202020204" charset="0"/>
      <p:regular r:id="rId25"/>
    </p:embeddedFont>
    <p:embeddedFont>
      <p:font typeface="Poppins Light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Gerlo" userId="878f84cc-643b-4ef4-a8ea-7019bbbf3958" providerId="ADAL" clId="{B216AE90-3AD9-4729-8561-EDBB0F63F095}"/>
    <pc:docChg chg="modSld">
      <pc:chgData name="Inge Gerlo" userId="878f84cc-643b-4ef4-a8ea-7019bbbf3958" providerId="ADAL" clId="{B216AE90-3AD9-4729-8561-EDBB0F63F095}" dt="2023-11-30T10:56:16.583" v="3" actId="20577"/>
      <pc:docMkLst>
        <pc:docMk/>
      </pc:docMkLst>
      <pc:sldChg chg="modSp mod">
        <pc:chgData name="Inge Gerlo" userId="878f84cc-643b-4ef4-a8ea-7019bbbf3958" providerId="ADAL" clId="{B216AE90-3AD9-4729-8561-EDBB0F63F095}" dt="2023-11-30T10:56:16.583" v="3" actId="20577"/>
        <pc:sldMkLst>
          <pc:docMk/>
          <pc:sldMk cId="0" sldId="257"/>
        </pc:sldMkLst>
        <pc:spChg chg="mod">
          <ac:chgData name="Inge Gerlo" userId="878f84cc-643b-4ef4-a8ea-7019bbbf3958" providerId="ADAL" clId="{B216AE90-3AD9-4729-8561-EDBB0F63F095}" dt="2023-11-30T10:56:16.583" v="3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Inge Gerlo" userId="878f84cc-643b-4ef4-a8ea-7019bbbf3958" providerId="ADAL" clId="{B216AE90-3AD9-4729-8561-EDBB0F63F095}" dt="2023-11-30T10:55:58.779" v="1" actId="20577"/>
        <pc:sldMkLst>
          <pc:docMk/>
          <pc:sldMk cId="0" sldId="270"/>
        </pc:sldMkLst>
        <pc:spChg chg="mod">
          <ac:chgData name="Inge Gerlo" userId="878f84cc-643b-4ef4-a8ea-7019bbbf3958" providerId="ADAL" clId="{B216AE90-3AD9-4729-8561-EDBB0F63F095}" dt="2023-11-30T10:55:58.779" v="1" actId="20577"/>
          <ac:spMkLst>
            <pc:docMk/>
            <pc:sldMk cId="0" sldId="270"/>
            <ac:spMk id="3" creationId="{00000000-0000-0000-0000-000000000000}"/>
          </ac:spMkLst>
        </pc:spChg>
      </pc:sldChg>
    </pc:docChg>
  </pc:docChgLst>
  <pc:docChgLst>
    <pc:chgData name="Inge Gerlo" userId="878f84cc-643b-4ef4-a8ea-7019bbbf3958" providerId="ADAL" clId="{E05B46B9-6D9C-44E7-AED4-57851754F3ED}"/>
    <pc:docChg chg="custSel modSld">
      <pc:chgData name="Inge Gerlo" userId="878f84cc-643b-4ef4-a8ea-7019bbbf3958" providerId="ADAL" clId="{E05B46B9-6D9C-44E7-AED4-57851754F3ED}" dt="2023-11-10T10:59:10.012" v="61" actId="20577"/>
      <pc:docMkLst>
        <pc:docMk/>
      </pc:docMkLst>
      <pc:sldChg chg="modSp mod">
        <pc:chgData name="Inge Gerlo" userId="878f84cc-643b-4ef4-a8ea-7019bbbf3958" providerId="ADAL" clId="{E05B46B9-6D9C-44E7-AED4-57851754F3ED}" dt="2023-11-10T10:59:10.012" v="61" actId="20577"/>
        <pc:sldMkLst>
          <pc:docMk/>
          <pc:sldMk cId="0" sldId="266"/>
        </pc:sldMkLst>
        <pc:spChg chg="mod">
          <ac:chgData name="Inge Gerlo" userId="878f84cc-643b-4ef4-a8ea-7019bbbf3958" providerId="ADAL" clId="{E05B46B9-6D9C-44E7-AED4-57851754F3ED}" dt="2023-11-10T10:59:10.012" v="61" actId="20577"/>
          <ac:spMkLst>
            <pc:docMk/>
            <pc:sldMk cId="0" sldId="26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83127"/>
            <a:ext cx="18288000" cy="1803873"/>
          </a:xfrm>
          <a:custGeom>
            <a:avLst/>
            <a:gdLst/>
            <a:ahLst/>
            <a:cxnLst/>
            <a:rect l="l" t="t" r="r" b="b"/>
            <a:pathLst>
              <a:path w="18288000" h="1803873">
                <a:moveTo>
                  <a:pt x="0" y="0"/>
                </a:moveTo>
                <a:lnTo>
                  <a:pt x="18288000" y="0"/>
                </a:lnTo>
                <a:lnTo>
                  <a:pt x="18288000" y="1803873"/>
                </a:lnTo>
                <a:lnTo>
                  <a:pt x="0" y="1803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1028700" y="8981684"/>
            <a:ext cx="5200650" cy="809625"/>
          </a:xfrm>
          <a:custGeom>
            <a:avLst/>
            <a:gdLst/>
            <a:ahLst/>
            <a:cxnLst/>
            <a:rect l="l" t="t" r="r" b="b"/>
            <a:pathLst>
              <a:path w="5200650" h="809625">
                <a:moveTo>
                  <a:pt x="0" y="0"/>
                </a:moveTo>
                <a:lnTo>
                  <a:pt x="5200650" y="0"/>
                </a:lnTo>
                <a:lnTo>
                  <a:pt x="520065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10485322" y="1948802"/>
            <a:ext cx="7636300" cy="5454500"/>
          </a:xfrm>
          <a:custGeom>
            <a:avLst/>
            <a:gdLst/>
            <a:ahLst/>
            <a:cxnLst/>
            <a:rect l="l" t="t" r="r" b="b"/>
            <a:pathLst>
              <a:path w="7636300" h="5454500">
                <a:moveTo>
                  <a:pt x="0" y="0"/>
                </a:moveTo>
                <a:lnTo>
                  <a:pt x="7636301" y="0"/>
                </a:lnTo>
                <a:lnTo>
                  <a:pt x="7636301" y="5454500"/>
                </a:lnTo>
                <a:lnTo>
                  <a:pt x="0" y="545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506074" y="2674675"/>
            <a:ext cx="9724569" cy="334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63"/>
              </a:lnSpc>
            </a:pPr>
            <a:r>
              <a:rPr lang="en-US" sz="5984" spc="-149" dirty="0">
                <a:solidFill>
                  <a:srgbClr val="FFFFFA"/>
                </a:solidFill>
                <a:latin typeface="Poppins Bold"/>
              </a:rPr>
              <a:t>ONTWERP</a:t>
            </a:r>
          </a:p>
          <a:p>
            <a:pPr algn="ctr">
              <a:lnSpc>
                <a:spcPts val="14063"/>
              </a:lnSpc>
            </a:pPr>
            <a:r>
              <a:rPr lang="en-US" sz="5984" spc="-149" dirty="0">
                <a:solidFill>
                  <a:srgbClr val="FFFFFA"/>
                </a:solidFill>
                <a:latin typeface="Poppins Bold"/>
              </a:rPr>
              <a:t>PARTICIPATIEREGLEMENT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3671" y="1643528"/>
            <a:ext cx="11460658" cy="7975377"/>
          </a:xfrm>
          <a:custGeom>
            <a:avLst/>
            <a:gdLst/>
            <a:ahLst/>
            <a:cxnLst/>
            <a:rect l="l" t="t" r="r" b="b"/>
            <a:pathLst>
              <a:path w="11460658" h="7975377">
                <a:moveTo>
                  <a:pt x="0" y="0"/>
                </a:moveTo>
                <a:lnTo>
                  <a:pt x="11460658" y="0"/>
                </a:lnTo>
                <a:lnTo>
                  <a:pt x="11460658" y="7975377"/>
                </a:lnTo>
                <a:lnTo>
                  <a:pt x="0" y="797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2777471" y="391960"/>
            <a:ext cx="14031923" cy="8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Poppins Bold"/>
              </a:rPr>
              <a:t>structurele participatie via adviesraden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96739" y="1963739"/>
            <a:ext cx="10632226" cy="715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adviescommissie bibliotheek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cultuurraad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gemeentelijke commissie voor ruimtelijke ordening (gecoro)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jeugdraad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lokale ondernemingsraad (LOR)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milieuraad (MiNa)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seniorenraad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sportraad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welzijns- en gezondheidsraad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BB212D"/>
                </a:solidFill>
                <a:latin typeface="Poppins Light Bold"/>
              </a:rPr>
              <a:t>wereldraad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6625" y="1548245"/>
            <a:ext cx="11494749" cy="7999102"/>
          </a:xfrm>
          <a:custGeom>
            <a:avLst/>
            <a:gdLst/>
            <a:ahLst/>
            <a:cxnLst/>
            <a:rect l="l" t="t" r="r" b="b"/>
            <a:pathLst>
              <a:path w="11494749" h="7999102">
                <a:moveTo>
                  <a:pt x="0" y="0"/>
                </a:moveTo>
                <a:lnTo>
                  <a:pt x="11494750" y="0"/>
                </a:lnTo>
                <a:lnTo>
                  <a:pt x="11494750" y="7999102"/>
                </a:lnTo>
                <a:lnTo>
                  <a:pt x="0" y="799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2777471" y="391960"/>
            <a:ext cx="13148695" cy="8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BB212D"/>
                </a:solidFill>
                <a:latin typeface="Poppins Bold"/>
              </a:rPr>
              <a:t>adviesraden en lokale mandatarissen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0000" y="2226811"/>
            <a:ext cx="10818965" cy="6582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500" dirty="0" err="1">
                <a:solidFill>
                  <a:srgbClr val="FBFCFA"/>
                </a:solidFill>
                <a:latin typeface="Poppins Bold"/>
              </a:rPr>
              <a:t>lokale</a:t>
            </a:r>
            <a:r>
              <a:rPr lang="en-US" sz="2500" dirty="0">
                <a:solidFill>
                  <a:srgbClr val="FBFCFA"/>
                </a:solidFill>
                <a:latin typeface="Poppins Bold"/>
              </a:rPr>
              <a:t> </a:t>
            </a:r>
            <a:r>
              <a:rPr lang="en-US" sz="2500" dirty="0" err="1">
                <a:solidFill>
                  <a:srgbClr val="FBFCFA"/>
                </a:solidFill>
                <a:latin typeface="Poppins Bold"/>
              </a:rPr>
              <a:t>mandatarissen</a:t>
            </a:r>
            <a:r>
              <a:rPr lang="en-US" sz="2500" dirty="0">
                <a:solidFill>
                  <a:srgbClr val="FBFCFA"/>
                </a:solidFill>
                <a:latin typeface="Poppins Bold"/>
              </a:rPr>
              <a:t> (</a:t>
            </a:r>
            <a:r>
              <a:rPr lang="en-US" sz="2500" dirty="0" err="1">
                <a:solidFill>
                  <a:srgbClr val="FBFCFA"/>
                </a:solidFill>
                <a:latin typeface="Poppins Bold"/>
              </a:rPr>
              <a:t>raadsleden</a:t>
            </a:r>
            <a:r>
              <a:rPr lang="en-US" sz="2500" dirty="0">
                <a:solidFill>
                  <a:srgbClr val="FBFCFA"/>
                </a:solidFill>
                <a:latin typeface="Poppins Bold"/>
              </a:rPr>
              <a:t>, </a:t>
            </a:r>
            <a:r>
              <a:rPr lang="en-US" sz="2500" dirty="0" err="1">
                <a:solidFill>
                  <a:srgbClr val="FBFCFA"/>
                </a:solidFill>
                <a:latin typeface="Poppins Bold"/>
              </a:rPr>
              <a:t>inclusief</a:t>
            </a:r>
            <a:r>
              <a:rPr lang="en-US" sz="2500" dirty="0">
                <a:solidFill>
                  <a:srgbClr val="FBFCFA"/>
                </a:solidFill>
                <a:latin typeface="Poppins Bold"/>
              </a:rPr>
              <a:t> </a:t>
            </a:r>
            <a:r>
              <a:rPr lang="en-US" sz="2500" dirty="0" err="1">
                <a:solidFill>
                  <a:srgbClr val="FBFCFA"/>
                </a:solidFill>
                <a:latin typeface="Poppins Bold"/>
              </a:rPr>
              <a:t>schepenen</a:t>
            </a:r>
            <a:r>
              <a:rPr lang="en-US" sz="2500" dirty="0">
                <a:solidFill>
                  <a:srgbClr val="FBFCFA"/>
                </a:solidFill>
                <a:latin typeface="Poppins Bold"/>
              </a:rPr>
              <a:t>):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zijn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niet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stemgerechtigd</a:t>
            </a:r>
            <a:endParaRPr lang="en-US" sz="2600" dirty="0">
              <a:solidFill>
                <a:srgbClr val="FBFCFA"/>
              </a:solidFill>
              <a:latin typeface="Poppins Light Bold"/>
            </a:endParaRP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maken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zich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als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lokaal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mandataris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bekend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in de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vergadering</a:t>
            </a:r>
            <a:endParaRPr lang="en-US" sz="2600" dirty="0">
              <a:solidFill>
                <a:srgbClr val="FBFCFA"/>
              </a:solidFill>
              <a:latin typeface="Poppins Light Bold"/>
            </a:endParaRP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stellen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zich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terughoudend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op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nemen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niet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actief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deel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aan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discussies</a:t>
            </a:r>
            <a:endParaRPr lang="en-US" sz="2600" dirty="0">
              <a:solidFill>
                <a:srgbClr val="FBFCFA"/>
              </a:solidFill>
              <a:latin typeface="Poppins Light Bold"/>
            </a:endParaRP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beperken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zich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tot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verduidelijkende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/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informatieve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tussenkomsten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, bij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voorkeur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op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vraag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van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een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adviesraadslid</a:t>
            </a:r>
            <a:endParaRPr lang="en-US" sz="2600" dirty="0">
              <a:solidFill>
                <a:srgbClr val="FBFCFA"/>
              </a:solidFill>
              <a:latin typeface="Poppins Light Bold"/>
            </a:endParaRP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kunnen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op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bovenstaande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regels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aangesproken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worden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door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voorzitter</a:t>
            </a:r>
            <a:r>
              <a:rPr lang="en-US" sz="2600" dirty="0">
                <a:solidFill>
                  <a:srgbClr val="FBFCFA"/>
                </a:solidFill>
                <a:latin typeface="Poppins Light Bold"/>
              </a:rPr>
              <a:t> </a:t>
            </a:r>
            <a:r>
              <a:rPr lang="en-US" sz="2600" dirty="0" err="1">
                <a:solidFill>
                  <a:srgbClr val="FBFCFA"/>
                </a:solidFill>
                <a:latin typeface="Poppins Light Bold"/>
              </a:rPr>
              <a:t>adviesraad</a:t>
            </a:r>
            <a:endParaRPr lang="en-US" sz="2600" dirty="0">
              <a:solidFill>
                <a:srgbClr val="FBFCFA"/>
              </a:solidFill>
              <a:latin typeface="Poppins Ligh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7553" y="-56329"/>
            <a:ext cx="19479858" cy="11023113"/>
          </a:xfrm>
          <a:custGeom>
            <a:avLst/>
            <a:gdLst/>
            <a:ahLst/>
            <a:cxnLst/>
            <a:rect l="l" t="t" r="r" b="b"/>
            <a:pathLst>
              <a:path w="19479858" h="11023113">
                <a:moveTo>
                  <a:pt x="0" y="0"/>
                </a:moveTo>
                <a:lnTo>
                  <a:pt x="19479858" y="0"/>
                </a:lnTo>
                <a:lnTo>
                  <a:pt x="19479858" y="11023113"/>
                </a:lnTo>
                <a:lnTo>
                  <a:pt x="0" y="11023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t="-11697" b="-6041"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3028949" y="1581150"/>
            <a:ext cx="12897217" cy="3086100"/>
            <a:chOff x="0" y="0"/>
            <a:chExt cx="339679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6798" cy="812800"/>
            </a:xfrm>
            <a:custGeom>
              <a:avLst/>
              <a:gdLst/>
              <a:ahLst/>
              <a:cxnLst/>
              <a:rect l="l" t="t" r="r" b="b"/>
              <a:pathLst>
                <a:path w="3396798" h="812800">
                  <a:moveTo>
                    <a:pt x="30614" y="0"/>
                  </a:moveTo>
                  <a:lnTo>
                    <a:pt x="3366184" y="0"/>
                  </a:lnTo>
                  <a:cubicBezTo>
                    <a:pt x="3374303" y="0"/>
                    <a:pt x="3382090" y="3225"/>
                    <a:pt x="3387831" y="8967"/>
                  </a:cubicBezTo>
                  <a:cubicBezTo>
                    <a:pt x="3393572" y="14708"/>
                    <a:pt x="3396798" y="22495"/>
                    <a:pt x="3396798" y="30614"/>
                  </a:cubicBezTo>
                  <a:lnTo>
                    <a:pt x="3396798" y="782186"/>
                  </a:lnTo>
                  <a:cubicBezTo>
                    <a:pt x="3396798" y="790305"/>
                    <a:pt x="3393572" y="798092"/>
                    <a:pt x="3387831" y="803833"/>
                  </a:cubicBezTo>
                  <a:cubicBezTo>
                    <a:pt x="3382090" y="809575"/>
                    <a:pt x="3374303" y="812800"/>
                    <a:pt x="3366184" y="812800"/>
                  </a:cubicBezTo>
                  <a:lnTo>
                    <a:pt x="30614" y="812800"/>
                  </a:lnTo>
                  <a:cubicBezTo>
                    <a:pt x="22495" y="812800"/>
                    <a:pt x="14708" y="809575"/>
                    <a:pt x="8967" y="803833"/>
                  </a:cubicBezTo>
                  <a:cubicBezTo>
                    <a:pt x="3225" y="798092"/>
                    <a:pt x="0" y="790305"/>
                    <a:pt x="0" y="782186"/>
                  </a:cubicBezTo>
                  <a:lnTo>
                    <a:pt x="0" y="30614"/>
                  </a:lnTo>
                  <a:cubicBezTo>
                    <a:pt x="0" y="22495"/>
                    <a:pt x="3225" y="14708"/>
                    <a:pt x="8967" y="8967"/>
                  </a:cubicBezTo>
                  <a:cubicBezTo>
                    <a:pt x="14708" y="3225"/>
                    <a:pt x="22495" y="0"/>
                    <a:pt x="30614" y="0"/>
                  </a:cubicBezTo>
                  <a:close/>
                </a:path>
              </a:pathLst>
            </a:custGeom>
            <a:solidFill>
              <a:srgbClr val="FBFCFA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679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80427" y="6447559"/>
            <a:ext cx="12897217" cy="1839191"/>
            <a:chOff x="0" y="0"/>
            <a:chExt cx="3396798" cy="4843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96798" cy="484396"/>
            </a:xfrm>
            <a:custGeom>
              <a:avLst/>
              <a:gdLst/>
              <a:ahLst/>
              <a:cxnLst/>
              <a:rect l="l" t="t" r="r" b="b"/>
              <a:pathLst>
                <a:path w="3396798" h="484396">
                  <a:moveTo>
                    <a:pt x="30614" y="0"/>
                  </a:moveTo>
                  <a:lnTo>
                    <a:pt x="3366184" y="0"/>
                  </a:lnTo>
                  <a:cubicBezTo>
                    <a:pt x="3374303" y="0"/>
                    <a:pt x="3382090" y="3225"/>
                    <a:pt x="3387831" y="8967"/>
                  </a:cubicBezTo>
                  <a:cubicBezTo>
                    <a:pt x="3393572" y="14708"/>
                    <a:pt x="3396798" y="22495"/>
                    <a:pt x="3396798" y="30614"/>
                  </a:cubicBezTo>
                  <a:lnTo>
                    <a:pt x="3396798" y="453782"/>
                  </a:lnTo>
                  <a:cubicBezTo>
                    <a:pt x="3396798" y="461901"/>
                    <a:pt x="3393572" y="469688"/>
                    <a:pt x="3387831" y="475429"/>
                  </a:cubicBezTo>
                  <a:cubicBezTo>
                    <a:pt x="3382090" y="481171"/>
                    <a:pt x="3374303" y="484396"/>
                    <a:pt x="3366184" y="484396"/>
                  </a:cubicBezTo>
                  <a:lnTo>
                    <a:pt x="30614" y="484396"/>
                  </a:lnTo>
                  <a:cubicBezTo>
                    <a:pt x="22495" y="484396"/>
                    <a:pt x="14708" y="481171"/>
                    <a:pt x="8967" y="475429"/>
                  </a:cubicBezTo>
                  <a:cubicBezTo>
                    <a:pt x="3225" y="469688"/>
                    <a:pt x="0" y="461901"/>
                    <a:pt x="0" y="453782"/>
                  </a:cubicBezTo>
                  <a:lnTo>
                    <a:pt x="0" y="30614"/>
                  </a:lnTo>
                  <a:cubicBezTo>
                    <a:pt x="0" y="22495"/>
                    <a:pt x="3225" y="14708"/>
                    <a:pt x="8967" y="8967"/>
                  </a:cubicBezTo>
                  <a:cubicBezTo>
                    <a:pt x="14708" y="3225"/>
                    <a:pt x="22495" y="0"/>
                    <a:pt x="30614" y="0"/>
                  </a:cubicBezTo>
                  <a:close/>
                </a:path>
              </a:pathLst>
            </a:custGeom>
            <a:solidFill>
              <a:srgbClr val="FBFCFA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396798" cy="522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77471" y="391960"/>
            <a:ext cx="13148695" cy="8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Poppins Bold"/>
              </a:rPr>
              <a:t>adviezen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96739" y="1597294"/>
            <a:ext cx="10632226" cy="278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500">
                <a:solidFill>
                  <a:srgbClr val="000000"/>
                </a:solidFill>
                <a:latin typeface="Poppins Bold"/>
              </a:rPr>
              <a:t>adviesraden: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 Light Bold"/>
              </a:rPr>
              <a:t>geven bestuur advies op vraag of op eigen initiatief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 Light Bold"/>
              </a:rPr>
              <a:t>hebben recht op gemotiveerde beslissing indien bestuur het advies niet (helemaal) volgt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28949" y="5258369"/>
            <a:ext cx="13148695" cy="8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Poppins Bold"/>
              </a:rPr>
              <a:t>ondersteuning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48218" y="6463704"/>
            <a:ext cx="10632226" cy="133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2500">
                <a:solidFill>
                  <a:srgbClr val="000000"/>
                </a:solidFill>
                <a:latin typeface="Poppins Bold"/>
              </a:rPr>
              <a:t>adviesraden:</a:t>
            </a:r>
          </a:p>
          <a:p>
            <a:pPr marL="561344" lvl="1" indent="-280672">
              <a:lnSpc>
                <a:spcPts val="5772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 Light Bold"/>
              </a:rPr>
              <a:t>krijgen logistieke en financiële steun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9051">
            <a:off x="1128245" y="4875758"/>
            <a:ext cx="5350350" cy="5128286"/>
          </a:xfrm>
          <a:custGeom>
            <a:avLst/>
            <a:gdLst/>
            <a:ahLst/>
            <a:cxnLst/>
            <a:rect l="l" t="t" r="r" b="b"/>
            <a:pathLst>
              <a:path w="5350350" h="5128286">
                <a:moveTo>
                  <a:pt x="0" y="0"/>
                </a:moveTo>
                <a:lnTo>
                  <a:pt x="5350350" y="0"/>
                </a:lnTo>
                <a:lnTo>
                  <a:pt x="5350350" y="5128286"/>
                </a:lnTo>
                <a:lnTo>
                  <a:pt x="0" y="512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1A1A1A"/>
            </a:solidFill>
            <a:prstDash val="solid"/>
            <a:miter/>
          </a:ln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2296339" y="1626699"/>
            <a:ext cx="5519818" cy="4690041"/>
          </a:xfrm>
          <a:custGeom>
            <a:avLst/>
            <a:gdLst/>
            <a:ahLst/>
            <a:cxnLst/>
            <a:rect l="l" t="t" r="r" b="b"/>
            <a:pathLst>
              <a:path w="5519818" h="4690041">
                <a:moveTo>
                  <a:pt x="0" y="0"/>
                </a:moveTo>
                <a:lnTo>
                  <a:pt x="5519817" y="0"/>
                </a:lnTo>
                <a:lnTo>
                  <a:pt x="5519817" y="4690041"/>
                </a:lnTo>
                <a:lnTo>
                  <a:pt x="0" y="4690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1A1A1A"/>
            </a:solidFill>
            <a:prstDash val="solid"/>
            <a:miter/>
          </a:ln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rot="419144">
            <a:off x="7589130" y="1568326"/>
            <a:ext cx="5749746" cy="4806788"/>
          </a:xfrm>
          <a:custGeom>
            <a:avLst/>
            <a:gdLst/>
            <a:ahLst/>
            <a:cxnLst/>
            <a:rect l="l" t="t" r="r" b="b"/>
            <a:pathLst>
              <a:path w="5749746" h="4806788">
                <a:moveTo>
                  <a:pt x="0" y="0"/>
                </a:moveTo>
                <a:lnTo>
                  <a:pt x="5749746" y="0"/>
                </a:lnTo>
                <a:lnTo>
                  <a:pt x="5749746" y="4806788"/>
                </a:lnTo>
                <a:lnTo>
                  <a:pt x="0" y="4806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1A1A1A"/>
            </a:solidFill>
            <a:prstDash val="solid"/>
            <a:miter/>
          </a:ln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8068">
            <a:off x="12860419" y="1864136"/>
            <a:ext cx="4743485" cy="5134570"/>
          </a:xfrm>
          <a:custGeom>
            <a:avLst/>
            <a:gdLst/>
            <a:ahLst/>
            <a:cxnLst/>
            <a:rect l="l" t="t" r="r" b="b"/>
            <a:pathLst>
              <a:path w="4743485" h="5134570">
                <a:moveTo>
                  <a:pt x="0" y="0"/>
                </a:moveTo>
                <a:lnTo>
                  <a:pt x="4743485" y="0"/>
                </a:lnTo>
                <a:lnTo>
                  <a:pt x="4743485" y="5134569"/>
                </a:lnTo>
                <a:lnTo>
                  <a:pt x="0" y="513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1A1A1A"/>
            </a:solidFill>
            <a:prstDash val="solid"/>
            <a:miter/>
          </a:ln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 rot="-441025">
            <a:off x="6326414" y="5648394"/>
            <a:ext cx="5367106" cy="4583067"/>
          </a:xfrm>
          <a:custGeom>
            <a:avLst/>
            <a:gdLst/>
            <a:ahLst/>
            <a:cxnLst/>
            <a:rect l="l" t="t" r="r" b="b"/>
            <a:pathLst>
              <a:path w="5367106" h="4583067">
                <a:moveTo>
                  <a:pt x="0" y="0"/>
                </a:moveTo>
                <a:lnTo>
                  <a:pt x="5367106" y="0"/>
                </a:lnTo>
                <a:lnTo>
                  <a:pt x="5367106" y="4583067"/>
                </a:lnTo>
                <a:lnTo>
                  <a:pt x="0" y="45830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 cap="sq">
            <a:solidFill>
              <a:srgbClr val="1A1A1A"/>
            </a:solidFill>
            <a:prstDash val="solid"/>
            <a:miter/>
          </a:ln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 rot="495102">
            <a:off x="11265242" y="5870686"/>
            <a:ext cx="5457259" cy="4138482"/>
          </a:xfrm>
          <a:custGeom>
            <a:avLst/>
            <a:gdLst/>
            <a:ahLst/>
            <a:cxnLst/>
            <a:rect l="l" t="t" r="r" b="b"/>
            <a:pathLst>
              <a:path w="5457259" h="4138482">
                <a:moveTo>
                  <a:pt x="0" y="0"/>
                </a:moveTo>
                <a:lnTo>
                  <a:pt x="5457259" y="0"/>
                </a:lnTo>
                <a:lnTo>
                  <a:pt x="5457259" y="4138483"/>
                </a:lnTo>
                <a:lnTo>
                  <a:pt x="0" y="41384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1A1A1A"/>
            </a:solidFill>
            <a:prstDash val="solid"/>
            <a:miter/>
          </a:ln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1028700" y="391960"/>
            <a:ext cx="15962534" cy="8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Poppins Bold"/>
              </a:rPr>
              <a:t>agenda en verslagen adviesraden op website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3671" y="1643528"/>
            <a:ext cx="11460658" cy="7975377"/>
          </a:xfrm>
          <a:custGeom>
            <a:avLst/>
            <a:gdLst/>
            <a:ahLst/>
            <a:cxnLst/>
            <a:rect l="l" t="t" r="r" b="b"/>
            <a:pathLst>
              <a:path w="11460658" h="7975377">
                <a:moveTo>
                  <a:pt x="0" y="0"/>
                </a:moveTo>
                <a:lnTo>
                  <a:pt x="11460658" y="0"/>
                </a:lnTo>
                <a:lnTo>
                  <a:pt x="11460658" y="7975377"/>
                </a:lnTo>
                <a:lnTo>
                  <a:pt x="0" y="7975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1296766" y="391960"/>
            <a:ext cx="16369877" cy="8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Poppins Bold"/>
              </a:rPr>
              <a:t>structurele participatie via andere werkvormen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96739" y="1658939"/>
            <a:ext cx="10632226" cy="708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3" lvl="1" indent="-496566">
              <a:lnSpc>
                <a:spcPts val="1149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Poppins Light Bold"/>
              </a:rPr>
              <a:t>werkgroepen</a:t>
            </a:r>
          </a:p>
          <a:p>
            <a:pPr marL="993133" lvl="1" indent="-496566">
              <a:lnSpc>
                <a:spcPts val="1149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Poppins Light Bold"/>
              </a:rPr>
              <a:t>lokale overlegplatformen</a:t>
            </a:r>
          </a:p>
          <a:p>
            <a:pPr marL="993133" lvl="1" indent="-496566">
              <a:lnSpc>
                <a:spcPts val="1149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Poppins Light Bold"/>
              </a:rPr>
              <a:t>netwerkmomenten</a:t>
            </a:r>
          </a:p>
          <a:p>
            <a:pPr marL="993133" lvl="1" indent="-496566">
              <a:lnSpc>
                <a:spcPts val="1149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Poppins Light Bold"/>
              </a:rPr>
              <a:t>wijkoverleg</a:t>
            </a:r>
          </a:p>
          <a:p>
            <a:pPr marL="993133" lvl="1" indent="-496566">
              <a:lnSpc>
                <a:spcPts val="1149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Poppins Light Bold"/>
              </a:rPr>
              <a:t>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647854"/>
          </a:xfrm>
          <a:custGeom>
            <a:avLst/>
            <a:gdLst/>
            <a:ahLst/>
            <a:cxnLst/>
            <a:rect l="l" t="t" r="r" b="b"/>
            <a:pathLst>
              <a:path w="18288000" h="1647854">
                <a:moveTo>
                  <a:pt x="0" y="0"/>
                </a:moveTo>
                <a:lnTo>
                  <a:pt x="18288000" y="0"/>
                </a:lnTo>
                <a:lnTo>
                  <a:pt x="18288000" y="1647854"/>
                </a:lnTo>
                <a:lnTo>
                  <a:pt x="0" y="1647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233440" y="779810"/>
            <a:ext cx="18054560" cy="48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5599" dirty="0" err="1">
                <a:solidFill>
                  <a:srgbClr val="FFFFFF"/>
                </a:solidFill>
                <a:latin typeface="Poppins Bold"/>
              </a:rPr>
              <a:t>occasionele</a:t>
            </a:r>
            <a:r>
              <a:rPr lang="en-US" sz="559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Poppins Bold"/>
              </a:rPr>
              <a:t>participatie</a:t>
            </a:r>
            <a:r>
              <a:rPr lang="en-US" sz="5599" dirty="0">
                <a:solidFill>
                  <a:srgbClr val="FFFFFF"/>
                </a:solidFill>
                <a:latin typeface="Poppins Bold"/>
              </a:rPr>
              <a:t> via </a:t>
            </a:r>
            <a:r>
              <a:rPr lang="en-US" sz="5599" dirty="0" err="1">
                <a:solidFill>
                  <a:srgbClr val="FFFFFF"/>
                </a:solidFill>
                <a:latin typeface="Poppins Bold"/>
              </a:rPr>
              <a:t>bestuursorganen</a:t>
            </a:r>
            <a:endParaRPr lang="en-US" sz="559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80808" y="1988571"/>
            <a:ext cx="15926383" cy="11083039"/>
          </a:xfrm>
          <a:custGeom>
            <a:avLst/>
            <a:gdLst/>
            <a:ahLst/>
            <a:cxnLst/>
            <a:rect l="l" t="t" r="r" b="b"/>
            <a:pathLst>
              <a:path w="15926383" h="11083039">
                <a:moveTo>
                  <a:pt x="0" y="0"/>
                </a:moveTo>
                <a:lnTo>
                  <a:pt x="15926384" y="0"/>
                </a:lnTo>
                <a:lnTo>
                  <a:pt x="15926384" y="11083039"/>
                </a:lnTo>
                <a:lnTo>
                  <a:pt x="0" y="110830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1538132" y="1966594"/>
            <a:ext cx="15386067" cy="795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>
              <a:lnSpc>
                <a:spcPts val="7584"/>
              </a:lnSpc>
              <a:buFont typeface="Arial"/>
              <a:buChar char="•"/>
            </a:pPr>
            <a:r>
              <a:rPr lang="en-US" sz="3699" spc="11">
                <a:solidFill>
                  <a:srgbClr val="FBFCFA"/>
                </a:solidFill>
                <a:latin typeface="Poppins Light Bold"/>
              </a:rPr>
              <a:t>vragenhalfuurtje voor de raadszittingen</a:t>
            </a:r>
          </a:p>
          <a:p>
            <a:pPr marL="993151" lvl="2" indent="-331050">
              <a:lnSpc>
                <a:spcPts val="4715"/>
              </a:lnSpc>
              <a:buFont typeface="Arial"/>
              <a:buChar char="⚬"/>
            </a:pPr>
            <a:r>
              <a:rPr lang="en-US" sz="2300" spc="6">
                <a:solidFill>
                  <a:srgbClr val="FBFCFA"/>
                </a:solidFill>
                <a:latin typeface="Poppins Light Bold"/>
              </a:rPr>
              <a:t>mondelinge vragen over aangelegenheden van algemeen lokaal belang</a:t>
            </a:r>
          </a:p>
          <a:p>
            <a:pPr marL="993151" lvl="2" indent="-331050">
              <a:lnSpc>
                <a:spcPts val="4715"/>
              </a:lnSpc>
              <a:buFont typeface="Arial"/>
              <a:buChar char="⚬"/>
            </a:pPr>
            <a:r>
              <a:rPr lang="en-US" sz="2300" spc="6">
                <a:solidFill>
                  <a:srgbClr val="FBFCFA"/>
                </a:solidFill>
                <a:latin typeface="Poppins Light Bold"/>
              </a:rPr>
              <a:t>maximum twee vragen per vraagsteller</a:t>
            </a:r>
          </a:p>
          <a:p>
            <a:pPr marL="798828" lvl="1" indent="-399414">
              <a:lnSpc>
                <a:spcPts val="7584"/>
              </a:lnSpc>
              <a:buFont typeface="Arial"/>
              <a:buChar char="•"/>
            </a:pPr>
            <a:r>
              <a:rPr lang="en-US" sz="3699" spc="11">
                <a:solidFill>
                  <a:srgbClr val="FBFCFA"/>
                </a:solidFill>
                <a:latin typeface="Poppins Light Bold"/>
              </a:rPr>
              <a:t>verzoekschriften bij de verschillende bestuursorganen</a:t>
            </a:r>
          </a:p>
          <a:p>
            <a:pPr marL="993151" lvl="2" indent="-331050">
              <a:lnSpc>
                <a:spcPts val="4715"/>
              </a:lnSpc>
              <a:buFont typeface="Arial"/>
              <a:buChar char="⚬"/>
            </a:pPr>
            <a:r>
              <a:rPr lang="en-US" sz="2300" spc="6">
                <a:solidFill>
                  <a:srgbClr val="FBFCFA"/>
                </a:solidFill>
                <a:latin typeface="Poppins Light Bold"/>
              </a:rPr>
              <a:t>= schriftelijke vraag om iets te doen of te laten, moet kaderen in aanpak van algemeen probleem</a:t>
            </a:r>
          </a:p>
          <a:p>
            <a:pPr marL="798828" lvl="1" indent="-399414">
              <a:lnSpc>
                <a:spcPts val="7584"/>
              </a:lnSpc>
              <a:buFont typeface="Arial"/>
              <a:buChar char="•"/>
            </a:pPr>
            <a:r>
              <a:rPr lang="en-US" sz="3699" spc="11">
                <a:solidFill>
                  <a:srgbClr val="FBFCFA"/>
                </a:solidFill>
                <a:latin typeface="Poppins Light Bold"/>
              </a:rPr>
              <a:t>voorstellen van burgers aan de raden</a:t>
            </a:r>
          </a:p>
          <a:p>
            <a:pPr marL="993141" lvl="2" indent="-331047">
              <a:lnSpc>
                <a:spcPts val="4715"/>
              </a:lnSpc>
              <a:buFont typeface="Arial"/>
              <a:buChar char="⚬"/>
            </a:pPr>
            <a:r>
              <a:rPr lang="en-US" sz="2300" spc="6">
                <a:solidFill>
                  <a:srgbClr val="FBFCFA"/>
                </a:solidFill>
                <a:latin typeface="Poppins Light Bold"/>
              </a:rPr>
              <a:t>voorstel voor de beleidsvoering en dienstverlening van gemeente of ocmw </a:t>
            </a:r>
          </a:p>
          <a:p>
            <a:pPr marL="993141" lvl="2" indent="-331047">
              <a:lnSpc>
                <a:spcPts val="4715"/>
              </a:lnSpc>
              <a:buFont typeface="Arial"/>
              <a:buChar char="⚬"/>
            </a:pPr>
            <a:r>
              <a:rPr lang="en-US" sz="2300" spc="6">
                <a:solidFill>
                  <a:srgbClr val="FBFCFA"/>
                </a:solidFill>
                <a:latin typeface="Poppins Light Bold"/>
              </a:rPr>
              <a:t>gesteund door ten minste 300 inwoners van minstens 16 jaar</a:t>
            </a:r>
          </a:p>
          <a:p>
            <a:pPr marL="798828" lvl="1" indent="-399414">
              <a:lnSpc>
                <a:spcPts val="7584"/>
              </a:lnSpc>
              <a:buFont typeface="Arial"/>
              <a:buChar char="•"/>
            </a:pPr>
            <a:r>
              <a:rPr lang="en-US" sz="3699" spc="11">
                <a:solidFill>
                  <a:srgbClr val="FBFCFA"/>
                </a:solidFill>
                <a:latin typeface="Poppins Light Bold"/>
              </a:rPr>
              <a:t>gemeentelijke volksraadpleging</a:t>
            </a:r>
          </a:p>
          <a:p>
            <a:pPr marL="993141" lvl="2" indent="-331047">
              <a:lnSpc>
                <a:spcPts val="4715"/>
              </a:lnSpc>
              <a:buFont typeface="Arial"/>
              <a:buChar char="⚬"/>
            </a:pPr>
            <a:r>
              <a:rPr lang="en-US" sz="2300" spc="6">
                <a:solidFill>
                  <a:srgbClr val="FBFCFA"/>
                </a:solidFill>
                <a:latin typeface="Poppins Light Bold"/>
              </a:rPr>
              <a:t>raadpleging inwoners</a:t>
            </a:r>
          </a:p>
          <a:p>
            <a:pPr marL="993141" lvl="2" indent="-331047">
              <a:lnSpc>
                <a:spcPts val="4715"/>
              </a:lnSpc>
              <a:buFont typeface="Arial"/>
              <a:buChar char="⚬"/>
            </a:pPr>
            <a:r>
              <a:rPr lang="en-US" sz="2300" spc="6">
                <a:solidFill>
                  <a:srgbClr val="FBFCFA"/>
                </a:solidFill>
                <a:latin typeface="Poppins Light Bold"/>
              </a:rPr>
              <a:t>op initiatief gemeenteraad of initiatief inwoners (minimum 3.000 handtekeningen)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647854"/>
          </a:xfrm>
          <a:custGeom>
            <a:avLst/>
            <a:gdLst/>
            <a:ahLst/>
            <a:cxnLst/>
            <a:rect l="l" t="t" r="r" b="b"/>
            <a:pathLst>
              <a:path w="18288000" h="1647854">
                <a:moveTo>
                  <a:pt x="0" y="0"/>
                </a:moveTo>
                <a:lnTo>
                  <a:pt x="18288000" y="0"/>
                </a:lnTo>
                <a:lnTo>
                  <a:pt x="18288000" y="1647854"/>
                </a:lnTo>
                <a:lnTo>
                  <a:pt x="0" y="1647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233440" y="770285"/>
            <a:ext cx="18054560" cy="47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5600">
                <a:solidFill>
                  <a:srgbClr val="BB212D"/>
                </a:solidFill>
                <a:latin typeface="Poppins Bold"/>
              </a:rPr>
              <a:t>andere occasionele participatie</a:t>
            </a:r>
          </a:p>
        </p:txBody>
      </p:sp>
      <p:sp>
        <p:nvSpPr>
          <p:cNvPr id="4" name="Freeform 4"/>
          <p:cNvSpPr/>
          <p:nvPr/>
        </p:nvSpPr>
        <p:spPr>
          <a:xfrm>
            <a:off x="1180808" y="1988571"/>
            <a:ext cx="15926383" cy="11083039"/>
          </a:xfrm>
          <a:custGeom>
            <a:avLst/>
            <a:gdLst/>
            <a:ahLst/>
            <a:cxnLst/>
            <a:rect l="l" t="t" r="r" b="b"/>
            <a:pathLst>
              <a:path w="15926383" h="11083039">
                <a:moveTo>
                  <a:pt x="0" y="0"/>
                </a:moveTo>
                <a:lnTo>
                  <a:pt x="15926384" y="0"/>
                </a:lnTo>
                <a:lnTo>
                  <a:pt x="15926384" y="11083039"/>
                </a:lnTo>
                <a:lnTo>
                  <a:pt x="0" y="110830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1603075" y="2463802"/>
            <a:ext cx="15386067" cy="679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5"/>
              </a:lnSpc>
            </a:pPr>
            <a:endParaRPr/>
          </a:p>
          <a:p>
            <a:pPr marL="798828" lvl="1" indent="-399414">
              <a:lnSpc>
                <a:spcPts val="8694"/>
              </a:lnSpc>
              <a:buFont typeface="Arial"/>
              <a:buChar char="•"/>
            </a:pPr>
            <a:r>
              <a:rPr lang="en-US" sz="3699" spc="11">
                <a:solidFill>
                  <a:srgbClr val="BB212D"/>
                </a:solidFill>
                <a:latin typeface="Poppins Light Bold"/>
              </a:rPr>
              <a:t>via verschillende methodieken</a:t>
            </a:r>
          </a:p>
          <a:p>
            <a:pPr marL="993141" lvl="2" indent="-331047">
              <a:lnSpc>
                <a:spcPts val="5405"/>
              </a:lnSpc>
              <a:buFont typeface="Arial"/>
              <a:buChar char="⚬"/>
            </a:pPr>
            <a:r>
              <a:rPr lang="en-US" sz="2300" spc="6">
                <a:solidFill>
                  <a:srgbClr val="BB212D"/>
                </a:solidFill>
                <a:latin typeface="Poppins Light Bold"/>
              </a:rPr>
              <a:t>zowel over algemene thema’s als over specifieke dossiers</a:t>
            </a:r>
          </a:p>
          <a:p>
            <a:pPr marL="993141" lvl="2" indent="-331047">
              <a:lnSpc>
                <a:spcPts val="5405"/>
              </a:lnSpc>
              <a:buFont typeface="Arial"/>
              <a:buChar char="⚬"/>
            </a:pPr>
            <a:r>
              <a:rPr lang="en-US" sz="2300" spc="6">
                <a:solidFill>
                  <a:srgbClr val="BB212D"/>
                </a:solidFill>
                <a:latin typeface="Poppins Light Bold"/>
              </a:rPr>
              <a:t>praktische organisatie in functie van een maximaal bereik van de betrokken doelgroep(en)</a:t>
            </a:r>
          </a:p>
          <a:p>
            <a:pPr marL="993141" lvl="2" indent="-331047">
              <a:lnSpc>
                <a:spcPts val="5405"/>
              </a:lnSpc>
              <a:buFont typeface="Arial"/>
              <a:buChar char="⚬"/>
            </a:pPr>
            <a:r>
              <a:rPr lang="en-US" sz="2300" spc="6">
                <a:solidFill>
                  <a:srgbClr val="BB212D"/>
                </a:solidFill>
                <a:latin typeface="Poppins Light Bold"/>
              </a:rPr>
              <a:t>voldoende laagdrempelig en burgervriendelijk</a:t>
            </a:r>
          </a:p>
          <a:p>
            <a:pPr marL="993141" lvl="2" indent="-331047">
              <a:lnSpc>
                <a:spcPts val="5405"/>
              </a:lnSpc>
              <a:buFont typeface="Arial"/>
              <a:buChar char="⚬"/>
            </a:pPr>
            <a:r>
              <a:rPr lang="en-US" sz="2300" spc="6">
                <a:solidFill>
                  <a:srgbClr val="BB212D"/>
                </a:solidFill>
                <a:latin typeface="Poppins Light Bold"/>
              </a:rPr>
              <a:t>heel wat methodieken mogelijk, keuze afhankelijk van gewenste participatiegraad</a:t>
            </a:r>
          </a:p>
          <a:p>
            <a:pPr marL="798828" lvl="1" indent="-399414">
              <a:lnSpc>
                <a:spcPts val="8694"/>
              </a:lnSpc>
              <a:buFont typeface="Arial"/>
              <a:buChar char="•"/>
            </a:pPr>
            <a:r>
              <a:rPr lang="en-US" sz="3699" spc="11">
                <a:solidFill>
                  <a:srgbClr val="BB212D"/>
                </a:solidFill>
                <a:latin typeface="Poppins Light Bold"/>
              </a:rPr>
              <a:t>via openbare onderzoeken</a:t>
            </a:r>
          </a:p>
          <a:p>
            <a:pPr marL="993141" lvl="2" indent="-331047">
              <a:lnSpc>
                <a:spcPts val="5405"/>
              </a:lnSpc>
              <a:buFont typeface="Arial"/>
              <a:buChar char="⚬"/>
            </a:pPr>
            <a:r>
              <a:rPr lang="en-US" sz="2300" spc="6">
                <a:solidFill>
                  <a:srgbClr val="BB212D"/>
                </a:solidFill>
                <a:latin typeface="Poppins Light Bold"/>
              </a:rPr>
              <a:t>voorgeschreven door bijzondere regelgevingen (bv. ruimtelijke ordening, milieu, …)</a:t>
            </a:r>
          </a:p>
          <a:p>
            <a:pPr marL="993141" lvl="2" indent="-331047">
              <a:lnSpc>
                <a:spcPts val="5405"/>
              </a:lnSpc>
              <a:buFont typeface="Arial"/>
              <a:buChar char="⚬"/>
            </a:pPr>
            <a:r>
              <a:rPr lang="en-US" sz="2300" spc="6">
                <a:solidFill>
                  <a:srgbClr val="BB212D"/>
                </a:solidFill>
                <a:latin typeface="Poppins Light Bold"/>
              </a:rPr>
              <a:t>georganiseerd volgens de bijzondere bepalingen daarover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84989" y="2494278"/>
            <a:ext cx="9289473" cy="45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40835" lvl="1" indent="-820417">
              <a:lnSpc>
                <a:spcPts val="18999"/>
              </a:lnSpc>
              <a:buFont typeface="Arial"/>
              <a:buChar char="•"/>
            </a:pPr>
            <a:r>
              <a:rPr lang="en-US" sz="7599" spc="699">
                <a:solidFill>
                  <a:srgbClr val="1A1A1A"/>
                </a:solidFill>
                <a:latin typeface="Poppins Bold"/>
              </a:rPr>
              <a:t>Nog vragen?</a:t>
            </a:r>
          </a:p>
          <a:p>
            <a:pPr marL="1640835" lvl="1" indent="-820417">
              <a:lnSpc>
                <a:spcPts val="18999"/>
              </a:lnSpc>
              <a:buFont typeface="Arial"/>
              <a:buChar char="•"/>
            </a:pPr>
            <a:r>
              <a:rPr lang="en-US" sz="7599" spc="699">
                <a:solidFill>
                  <a:srgbClr val="1A1A1A"/>
                </a:solidFill>
                <a:latin typeface="Poppins Bold"/>
              </a:rPr>
              <a:t>Advies?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99264" y="2418078"/>
            <a:ext cx="9289473" cy="45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40835" lvl="1" indent="-820417">
              <a:lnSpc>
                <a:spcPts val="18999"/>
              </a:lnSpc>
              <a:buFont typeface="Arial"/>
              <a:buChar char="•"/>
            </a:pPr>
            <a:r>
              <a:rPr lang="en-US" sz="7599" spc="699">
                <a:solidFill>
                  <a:srgbClr val="FBFCFA"/>
                </a:solidFill>
                <a:latin typeface="Poppins Bold"/>
              </a:rPr>
              <a:t>Nog vragen?</a:t>
            </a:r>
          </a:p>
          <a:p>
            <a:pPr marL="1640835" lvl="1" indent="-820417">
              <a:lnSpc>
                <a:spcPts val="18999"/>
              </a:lnSpc>
              <a:buFont typeface="Arial"/>
              <a:buChar char="•"/>
            </a:pPr>
            <a:r>
              <a:rPr lang="en-US" sz="7599" spc="699">
                <a:solidFill>
                  <a:srgbClr val="FBFCFA"/>
                </a:solidFill>
                <a:latin typeface="Poppins Bold"/>
              </a:rPr>
              <a:t>Advies?</a:t>
            </a:r>
          </a:p>
        </p:txBody>
      </p:sp>
      <p:grpSp>
        <p:nvGrpSpPr>
          <p:cNvPr id="4" name="Group 4"/>
          <p:cNvGrpSpPr/>
          <p:nvPr/>
        </p:nvGrpSpPr>
        <p:grpSpPr>
          <a:xfrm rot="-1033543">
            <a:off x="1248640" y="6639336"/>
            <a:ext cx="3834859" cy="2758987"/>
            <a:chOff x="0" y="0"/>
            <a:chExt cx="812800" cy="5847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84768"/>
            </a:xfrm>
            <a:custGeom>
              <a:avLst/>
              <a:gdLst/>
              <a:ahLst/>
              <a:cxnLst/>
              <a:rect l="l" t="t" r="r" b="b"/>
              <a:pathLst>
                <a:path w="812800" h="584768">
                  <a:moveTo>
                    <a:pt x="812800" y="29238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81568"/>
                  </a:lnTo>
                  <a:lnTo>
                    <a:pt x="406400" y="381568"/>
                  </a:lnTo>
                  <a:lnTo>
                    <a:pt x="406400" y="584768"/>
                  </a:lnTo>
                  <a:lnTo>
                    <a:pt x="812800" y="292384"/>
                  </a:lnTo>
                  <a:close/>
                </a:path>
              </a:pathLst>
            </a:custGeom>
            <a:solidFill>
              <a:srgbClr val="1A1A1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3726" y="5980991"/>
            <a:ext cx="4479886" cy="3770877"/>
            <a:chOff x="0" y="0"/>
            <a:chExt cx="5973182" cy="5027836"/>
          </a:xfrm>
        </p:grpSpPr>
        <p:grpSp>
          <p:nvGrpSpPr>
            <p:cNvPr id="7" name="Group 7"/>
            <p:cNvGrpSpPr/>
            <p:nvPr/>
          </p:nvGrpSpPr>
          <p:grpSpPr>
            <a:xfrm rot="-1033543">
              <a:off x="430018" y="674593"/>
              <a:ext cx="5113146" cy="3678649"/>
              <a:chOff x="0" y="0"/>
              <a:chExt cx="812800" cy="58476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58476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4768">
                    <a:moveTo>
                      <a:pt x="812800" y="292384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81568"/>
                    </a:lnTo>
                    <a:lnTo>
                      <a:pt x="406400" y="381568"/>
                    </a:lnTo>
                    <a:lnTo>
                      <a:pt x="406400" y="584768"/>
                    </a:lnTo>
                    <a:lnTo>
                      <a:pt x="812800" y="292384"/>
                    </a:lnTo>
                    <a:close/>
                  </a:path>
                </a:pathLst>
              </a:custGeom>
              <a:solidFill>
                <a:srgbClr val="FBFCFA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 rot="-1033543">
              <a:off x="618744" y="2135164"/>
              <a:ext cx="4184981" cy="836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1"/>
                </a:lnSpc>
              </a:pPr>
              <a:r>
                <a:rPr lang="en-US" sz="3800" spc="1307">
                  <a:solidFill>
                    <a:srgbClr val="BB212D"/>
                  </a:solidFill>
                  <a:latin typeface="Open Sans Bold"/>
                </a:rPr>
                <a:t>advies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657843" y="442624"/>
            <a:ext cx="3266475" cy="3471796"/>
          </a:xfrm>
          <a:custGeom>
            <a:avLst/>
            <a:gdLst/>
            <a:ahLst/>
            <a:cxnLst/>
            <a:rect l="l" t="t" r="r" b="b"/>
            <a:pathLst>
              <a:path w="3266475" h="3471796">
                <a:moveTo>
                  <a:pt x="0" y="0"/>
                </a:moveTo>
                <a:lnTo>
                  <a:pt x="3266475" y="0"/>
                </a:lnTo>
                <a:lnTo>
                  <a:pt x="3266475" y="3471796"/>
                </a:lnTo>
                <a:lnTo>
                  <a:pt x="0" y="3471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7477" y="3053773"/>
            <a:ext cx="17482705" cy="626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5450" lvl="1" indent="-447725">
              <a:lnSpc>
                <a:spcPts val="7133"/>
              </a:lnSpc>
              <a:buFont typeface="Arial"/>
              <a:buChar char="•"/>
            </a:pP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inleiding</a:t>
            </a:r>
            <a:endParaRPr lang="en-US" sz="4147" spc="103" dirty="0">
              <a:solidFill>
                <a:srgbClr val="FBFCFA"/>
              </a:solidFill>
              <a:latin typeface="Poppins Light"/>
            </a:endParaRPr>
          </a:p>
          <a:p>
            <a:pPr marL="895450" lvl="1" indent="-447725">
              <a:lnSpc>
                <a:spcPts val="7133"/>
              </a:lnSpc>
              <a:buFont typeface="Arial"/>
              <a:buChar char="•"/>
            </a:pP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informatievragen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en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openbaarheid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van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bestuursdocumenten</a:t>
            </a:r>
            <a:endParaRPr lang="en-US" sz="4147" spc="103" dirty="0">
              <a:solidFill>
                <a:srgbClr val="FBFCFA"/>
              </a:solidFill>
              <a:latin typeface="Poppins Light"/>
            </a:endParaRPr>
          </a:p>
          <a:p>
            <a:pPr marL="895450" lvl="1" indent="-447725">
              <a:lnSpc>
                <a:spcPts val="7133"/>
              </a:lnSpc>
              <a:buFont typeface="Arial"/>
              <a:buChar char="•"/>
            </a:pP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meldingen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,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beleidssignalen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en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klachten</a:t>
            </a:r>
            <a:endParaRPr lang="en-US" sz="4147" spc="103" dirty="0">
              <a:solidFill>
                <a:srgbClr val="FBFCFA"/>
              </a:solidFill>
              <a:latin typeface="Poppins Light"/>
            </a:endParaRPr>
          </a:p>
          <a:p>
            <a:pPr marL="895450" lvl="1" indent="-447725">
              <a:lnSpc>
                <a:spcPts val="7133"/>
              </a:lnSpc>
              <a:buFont typeface="Arial"/>
              <a:buChar char="•"/>
            </a:pP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participatie</a:t>
            </a:r>
            <a:endParaRPr lang="en-US" sz="4147" spc="103" dirty="0">
              <a:solidFill>
                <a:srgbClr val="FBFCFA"/>
              </a:solidFill>
              <a:latin typeface="Poppins Light"/>
            </a:endParaRPr>
          </a:p>
          <a:p>
            <a:pPr marL="895450" lvl="1" indent="-447725">
              <a:lnSpc>
                <a:spcPts val="7133"/>
              </a:lnSpc>
              <a:buFont typeface="Arial"/>
              <a:buChar char="•"/>
            </a:pP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structurele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participatie</a:t>
            </a:r>
            <a:endParaRPr lang="en-US" sz="4147" spc="103" dirty="0">
              <a:solidFill>
                <a:srgbClr val="FBFCFA"/>
              </a:solidFill>
              <a:latin typeface="Poppins Light"/>
            </a:endParaRPr>
          </a:p>
          <a:p>
            <a:pPr marL="895450" lvl="1" indent="-447725">
              <a:lnSpc>
                <a:spcPts val="7133"/>
              </a:lnSpc>
              <a:buFont typeface="Arial"/>
              <a:buChar char="•"/>
            </a:pP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occasionele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participatie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via de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bestuursorganen</a:t>
            </a:r>
            <a:endParaRPr lang="en-US" sz="4147" spc="103" dirty="0">
              <a:solidFill>
                <a:srgbClr val="FBFCFA"/>
              </a:solidFill>
              <a:latin typeface="Poppins Light"/>
            </a:endParaRPr>
          </a:p>
          <a:p>
            <a:pPr marL="895450" lvl="1" indent="-447725">
              <a:lnSpc>
                <a:spcPts val="7133"/>
              </a:lnSpc>
              <a:buFont typeface="Arial"/>
              <a:buChar char="•"/>
            </a:pP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andere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>
                <a:solidFill>
                  <a:srgbClr val="FBFCFA"/>
                </a:solidFill>
                <a:latin typeface="Poppins Light"/>
              </a:rPr>
              <a:t>occasionele</a:t>
            </a:r>
            <a:r>
              <a:rPr lang="en-US" sz="4147" spc="103" dirty="0">
                <a:solidFill>
                  <a:srgbClr val="FBFCFA"/>
                </a:solidFill>
                <a:latin typeface="Poppins Light"/>
              </a:rPr>
              <a:t> </a:t>
            </a:r>
            <a:r>
              <a:rPr lang="en-US" sz="4147" spc="103" dirty="0" err="1">
                <a:solidFill>
                  <a:srgbClr val="FBFCFA"/>
                </a:solidFill>
                <a:latin typeface="Poppins Light"/>
              </a:rPr>
              <a:t>participatie</a:t>
            </a:r>
            <a:endParaRPr lang="en-US" sz="4147" spc="103" dirty="0">
              <a:solidFill>
                <a:srgbClr val="FBFCFA"/>
              </a:solidFill>
              <a:latin typeface="Poppi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777242"/>
            <a:ext cx="16873251" cy="148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180"/>
              </a:lnSpc>
              <a:spcBef>
                <a:spcPct val="0"/>
              </a:spcBef>
            </a:pPr>
            <a:r>
              <a:rPr lang="en-US" sz="8700" spc="-217">
                <a:solidFill>
                  <a:srgbClr val="FBFCFA"/>
                </a:solidFill>
                <a:latin typeface="Poppins Bold"/>
              </a:rPr>
              <a:t>inhoud participatiereglement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56784"/>
          </a:xfrm>
          <a:custGeom>
            <a:avLst/>
            <a:gdLst/>
            <a:ahLst/>
            <a:cxnLst/>
            <a:rect l="l" t="t" r="r" b="b"/>
            <a:pathLst>
              <a:path w="18288000" h="3756784">
                <a:moveTo>
                  <a:pt x="0" y="0"/>
                </a:moveTo>
                <a:lnTo>
                  <a:pt x="18288000" y="0"/>
                </a:lnTo>
                <a:lnTo>
                  <a:pt x="18288000" y="3756784"/>
                </a:lnTo>
                <a:lnTo>
                  <a:pt x="0" y="375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353031" y="5324310"/>
            <a:ext cx="3779760" cy="3146743"/>
          </a:xfrm>
          <a:custGeom>
            <a:avLst/>
            <a:gdLst/>
            <a:ahLst/>
            <a:cxnLst/>
            <a:rect l="l" t="t" r="r" b="b"/>
            <a:pathLst>
              <a:path w="3779760" h="3146743">
                <a:moveTo>
                  <a:pt x="0" y="0"/>
                </a:moveTo>
                <a:lnTo>
                  <a:pt x="3779760" y="0"/>
                </a:lnTo>
                <a:lnTo>
                  <a:pt x="3779760" y="3146743"/>
                </a:lnTo>
                <a:lnTo>
                  <a:pt x="0" y="31467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604066" y="490566"/>
            <a:ext cx="5200650" cy="809625"/>
          </a:xfrm>
          <a:custGeom>
            <a:avLst/>
            <a:gdLst/>
            <a:ahLst/>
            <a:cxnLst/>
            <a:rect l="l" t="t" r="r" b="b"/>
            <a:pathLst>
              <a:path w="5200650" h="809625">
                <a:moveTo>
                  <a:pt x="0" y="0"/>
                </a:moveTo>
                <a:lnTo>
                  <a:pt x="5200650" y="0"/>
                </a:lnTo>
                <a:lnTo>
                  <a:pt x="5200650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7770038" y="2152564"/>
            <a:ext cx="9489081" cy="1698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>
                <a:solidFill>
                  <a:srgbClr val="BB212D"/>
                </a:solidFill>
                <a:latin typeface="Poppins Bold"/>
              </a:rPr>
              <a:t>inleiding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1486" y="4170737"/>
            <a:ext cx="13632004" cy="54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>
              <a:lnSpc>
                <a:spcPts val="4816"/>
              </a:lnSpc>
              <a:buFont typeface="Arial"/>
              <a:buChar char="•"/>
            </a:pPr>
            <a:r>
              <a:rPr lang="en-US" sz="2800" spc="70">
                <a:solidFill>
                  <a:srgbClr val="FBFCFA"/>
                </a:solidFill>
                <a:latin typeface="Poppins Light"/>
                <a:ea typeface="Poppins Light"/>
              </a:rPr>
              <a:t>toepassing van artikel 304, §5 van het decreet over het lokaal bestuur</a:t>
            </a:r>
          </a:p>
          <a:p>
            <a:pPr marL="604521" lvl="1" indent="-302261">
              <a:lnSpc>
                <a:spcPts val="4816"/>
              </a:lnSpc>
              <a:buFont typeface="Arial"/>
              <a:buChar char="•"/>
            </a:pPr>
            <a:r>
              <a:rPr lang="en-US" sz="2800" spc="70">
                <a:solidFill>
                  <a:srgbClr val="FBFCFA"/>
                </a:solidFill>
                <a:latin typeface="Poppins Light"/>
              </a:rPr>
              <a:t>nadere invulling participatie van burgers en diverse doelgroepen ten aanzien van beleid, besluitvorming en dienstverlening</a:t>
            </a:r>
          </a:p>
          <a:p>
            <a:pPr marL="604521" lvl="1" indent="-302261">
              <a:lnSpc>
                <a:spcPts val="4816"/>
              </a:lnSpc>
              <a:buFont typeface="Arial"/>
              <a:buChar char="•"/>
            </a:pPr>
            <a:r>
              <a:rPr lang="en-US" sz="2800" spc="70">
                <a:solidFill>
                  <a:srgbClr val="FBFCFA"/>
                </a:solidFill>
                <a:latin typeface="Poppins Light"/>
              </a:rPr>
              <a:t>voor zowel gemeente als ocmw</a:t>
            </a:r>
          </a:p>
          <a:p>
            <a:pPr marL="604521" lvl="1" indent="-302261">
              <a:lnSpc>
                <a:spcPts val="4816"/>
              </a:lnSpc>
              <a:buFont typeface="Arial"/>
              <a:buChar char="•"/>
            </a:pPr>
            <a:r>
              <a:rPr lang="en-US" sz="2800" spc="70">
                <a:solidFill>
                  <a:srgbClr val="FBFCFA"/>
                </a:solidFill>
                <a:latin typeface="Poppins Light"/>
              </a:rPr>
              <a:t>engagement tot voeren van een beleid dat plaats geeft aan participatie</a:t>
            </a:r>
          </a:p>
          <a:p>
            <a:pPr marL="604521" lvl="1" indent="-302261">
              <a:lnSpc>
                <a:spcPts val="4816"/>
              </a:lnSpc>
              <a:buFont typeface="Arial"/>
              <a:buChar char="•"/>
            </a:pPr>
            <a:r>
              <a:rPr lang="en-US" sz="2800" spc="70">
                <a:solidFill>
                  <a:srgbClr val="FBFCFA"/>
                </a:solidFill>
                <a:latin typeface="Poppins Light"/>
              </a:rPr>
              <a:t>bestuur neemt zelf initiatieven</a:t>
            </a:r>
          </a:p>
          <a:p>
            <a:pPr marL="604521" lvl="1" indent="-302261">
              <a:lnSpc>
                <a:spcPts val="4816"/>
              </a:lnSpc>
              <a:buFont typeface="Arial"/>
              <a:buChar char="•"/>
            </a:pPr>
            <a:r>
              <a:rPr lang="en-US" sz="2800" spc="70">
                <a:solidFill>
                  <a:srgbClr val="FBFCFA"/>
                </a:solidFill>
                <a:latin typeface="Poppins Light"/>
              </a:rPr>
              <a:t>bestuur staat ook open voor participatie op initiatief van burgers, organisaties, verenigingen en ondernemingen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4488" y="1966033"/>
            <a:ext cx="10479024" cy="7292267"/>
          </a:xfrm>
          <a:custGeom>
            <a:avLst/>
            <a:gdLst/>
            <a:ahLst/>
            <a:cxnLst/>
            <a:rect l="l" t="t" r="r" b="b"/>
            <a:pathLst>
              <a:path w="10479024" h="7292267">
                <a:moveTo>
                  <a:pt x="0" y="0"/>
                </a:moveTo>
                <a:lnTo>
                  <a:pt x="10479024" y="0"/>
                </a:lnTo>
                <a:lnTo>
                  <a:pt x="10479024" y="7292267"/>
                </a:lnTo>
                <a:lnTo>
                  <a:pt x="0" y="7292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6128539" y="391960"/>
            <a:ext cx="6030923" cy="84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Poppins Bold"/>
              </a:rPr>
              <a:t>informatievragen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27887" y="3262666"/>
            <a:ext cx="10632226" cy="442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lnSpc>
                <a:spcPts val="7174"/>
              </a:lnSpc>
              <a:buFont typeface="Arial"/>
              <a:buChar char="•"/>
            </a:pPr>
            <a:r>
              <a:rPr lang="en-US" sz="3499">
                <a:solidFill>
                  <a:srgbClr val="BB212D"/>
                </a:solidFill>
                <a:latin typeface="Poppins Light Bold"/>
              </a:rPr>
              <a:t>informatievragen van burgers, organisaties, verenigingen en ondernemingen bij betrokken diensten</a:t>
            </a:r>
          </a:p>
          <a:p>
            <a:pPr marL="755649" lvl="1" indent="-377824">
              <a:lnSpc>
                <a:spcPts val="7174"/>
              </a:lnSpc>
              <a:buFont typeface="Arial"/>
              <a:buChar char="•"/>
            </a:pPr>
            <a:r>
              <a:rPr lang="en-US" sz="3499">
                <a:solidFill>
                  <a:srgbClr val="BB212D"/>
                </a:solidFill>
                <a:latin typeface="Poppins Light Bold"/>
              </a:rPr>
              <a:t>contactgegevens diensten op website gemeente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4488" y="1966033"/>
            <a:ext cx="10479024" cy="7292267"/>
          </a:xfrm>
          <a:custGeom>
            <a:avLst/>
            <a:gdLst/>
            <a:ahLst/>
            <a:cxnLst/>
            <a:rect l="l" t="t" r="r" b="b"/>
            <a:pathLst>
              <a:path w="10479024" h="7292267">
                <a:moveTo>
                  <a:pt x="0" y="0"/>
                </a:moveTo>
                <a:lnTo>
                  <a:pt x="10479024" y="0"/>
                </a:lnTo>
                <a:lnTo>
                  <a:pt x="10479024" y="7292267"/>
                </a:lnTo>
                <a:lnTo>
                  <a:pt x="0" y="7292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5393184" y="235650"/>
            <a:ext cx="7501632" cy="173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BB212D"/>
                </a:solidFill>
                <a:latin typeface="Poppins Bold"/>
              </a:rPr>
              <a:t>openbaarheid van bestuursdocumenten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27887" y="2397124"/>
            <a:ext cx="10632226" cy="623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lnSpc>
                <a:spcPts val="7174"/>
              </a:lnSpc>
              <a:buFont typeface="Arial"/>
              <a:buChar char="•"/>
            </a:pPr>
            <a:r>
              <a:rPr lang="en-US" sz="3499">
                <a:solidFill>
                  <a:srgbClr val="FBFCFA"/>
                </a:solidFill>
                <a:latin typeface="Poppins Light Bold"/>
              </a:rPr>
              <a:t>waken over objectieve, tijdige en verstaanbare verspreiding van informatie</a:t>
            </a:r>
          </a:p>
          <a:p>
            <a:pPr marL="755649" lvl="1" indent="-377824">
              <a:lnSpc>
                <a:spcPts val="7174"/>
              </a:lnSpc>
              <a:buFont typeface="Arial"/>
              <a:buChar char="•"/>
            </a:pPr>
            <a:r>
              <a:rPr lang="en-US" sz="3499">
                <a:solidFill>
                  <a:srgbClr val="FBFCFA"/>
                </a:solidFill>
                <a:latin typeface="Poppins Light Bold"/>
              </a:rPr>
              <a:t>communicatiemiddelen zoals Zoerselmagazine, website, digitale nieuwsbrieven en sociale media</a:t>
            </a:r>
          </a:p>
          <a:p>
            <a:pPr marL="755649" lvl="1" indent="-377824">
              <a:lnSpc>
                <a:spcPts val="7174"/>
              </a:lnSpc>
              <a:buFont typeface="Arial"/>
              <a:buChar char="•"/>
            </a:pPr>
            <a:r>
              <a:rPr lang="en-US" sz="3499">
                <a:solidFill>
                  <a:srgbClr val="FBFCFA"/>
                </a:solidFill>
                <a:latin typeface="Poppins Light Bold"/>
              </a:rPr>
              <a:t>bestuursdocumenten op website of op aanvraag (volgens Bestuursdecreet)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7030" y="1509546"/>
            <a:ext cx="513940" cy="513817"/>
          </a:xfrm>
          <a:custGeom>
            <a:avLst/>
            <a:gdLst/>
            <a:ahLst/>
            <a:cxnLst/>
            <a:rect l="l" t="t" r="r" b="b"/>
            <a:pathLst>
              <a:path w="513940" h="513817">
                <a:moveTo>
                  <a:pt x="0" y="0"/>
                </a:moveTo>
                <a:lnTo>
                  <a:pt x="513940" y="0"/>
                </a:lnTo>
                <a:lnTo>
                  <a:pt x="513940" y="513817"/>
                </a:lnTo>
                <a:lnTo>
                  <a:pt x="0" y="513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588626" y="2377786"/>
            <a:ext cx="17110748" cy="7500183"/>
          </a:xfrm>
          <a:custGeom>
            <a:avLst/>
            <a:gdLst/>
            <a:ahLst/>
            <a:cxnLst/>
            <a:rect l="l" t="t" r="r" b="b"/>
            <a:pathLst>
              <a:path w="17110748" h="7500183">
                <a:moveTo>
                  <a:pt x="0" y="0"/>
                </a:moveTo>
                <a:lnTo>
                  <a:pt x="17110748" y="0"/>
                </a:lnTo>
                <a:lnTo>
                  <a:pt x="17110748" y="7500183"/>
                </a:lnTo>
                <a:lnTo>
                  <a:pt x="0" y="7500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4" name="Group 4"/>
          <p:cNvGrpSpPr/>
          <p:nvPr/>
        </p:nvGrpSpPr>
        <p:grpSpPr>
          <a:xfrm>
            <a:off x="6995741" y="5330228"/>
            <a:ext cx="748145" cy="4180052"/>
            <a:chOff x="0" y="0"/>
            <a:chExt cx="197042" cy="11009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7042" cy="1100919"/>
            </a:xfrm>
            <a:custGeom>
              <a:avLst/>
              <a:gdLst/>
              <a:ahLst/>
              <a:cxnLst/>
              <a:rect l="l" t="t" r="r" b="b"/>
              <a:pathLst>
                <a:path w="197042" h="1100919">
                  <a:moveTo>
                    <a:pt x="0" y="0"/>
                  </a:moveTo>
                  <a:lnTo>
                    <a:pt x="197042" y="0"/>
                  </a:lnTo>
                  <a:lnTo>
                    <a:pt x="197042" y="1100919"/>
                  </a:lnTo>
                  <a:lnTo>
                    <a:pt x="0" y="1100919"/>
                  </a:lnTo>
                  <a:close/>
                </a:path>
              </a:pathLst>
            </a:custGeom>
            <a:solidFill>
              <a:srgbClr val="BB212D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197042" cy="1091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30843" y="5078248"/>
            <a:ext cx="748145" cy="4180052"/>
            <a:chOff x="0" y="0"/>
            <a:chExt cx="197042" cy="11009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042" cy="1100919"/>
            </a:xfrm>
            <a:custGeom>
              <a:avLst/>
              <a:gdLst/>
              <a:ahLst/>
              <a:cxnLst/>
              <a:rect l="l" t="t" r="r" b="b"/>
              <a:pathLst>
                <a:path w="197042" h="1100919">
                  <a:moveTo>
                    <a:pt x="0" y="0"/>
                  </a:moveTo>
                  <a:lnTo>
                    <a:pt x="197042" y="0"/>
                  </a:lnTo>
                  <a:lnTo>
                    <a:pt x="197042" y="1100919"/>
                  </a:lnTo>
                  <a:lnTo>
                    <a:pt x="0" y="1100919"/>
                  </a:lnTo>
                  <a:close/>
                </a:path>
              </a:pathLst>
            </a:custGeom>
            <a:solidFill>
              <a:srgbClr val="BB212D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97042" cy="1091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8535" y="5330228"/>
            <a:ext cx="748145" cy="4180052"/>
            <a:chOff x="0" y="0"/>
            <a:chExt cx="197042" cy="11009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042" cy="1100919"/>
            </a:xfrm>
            <a:custGeom>
              <a:avLst/>
              <a:gdLst/>
              <a:ahLst/>
              <a:cxnLst/>
              <a:rect l="l" t="t" r="r" b="b"/>
              <a:pathLst>
                <a:path w="197042" h="1100919">
                  <a:moveTo>
                    <a:pt x="0" y="0"/>
                  </a:moveTo>
                  <a:lnTo>
                    <a:pt x="197042" y="0"/>
                  </a:lnTo>
                  <a:lnTo>
                    <a:pt x="197042" y="1100919"/>
                  </a:lnTo>
                  <a:lnTo>
                    <a:pt x="0" y="1100919"/>
                  </a:lnTo>
                  <a:close/>
                </a:path>
              </a:pathLst>
            </a:custGeom>
            <a:solidFill>
              <a:srgbClr val="BB212D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97042" cy="1091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58535" y="5301653"/>
            <a:ext cx="5205438" cy="441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692" lvl="1" indent="-215846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A"/>
                </a:solidFill>
                <a:latin typeface="Poppins Light"/>
              </a:rPr>
              <a:t>signaleren van problemen, meestal op grondgebied van de gemeente, bv.:</a:t>
            </a:r>
          </a:p>
          <a:p>
            <a:pPr marL="863384" lvl="2" indent="-287795">
              <a:lnSpc>
                <a:spcPts val="2399"/>
              </a:lnSpc>
              <a:buFont typeface="Arial"/>
              <a:buChar char="⚬"/>
            </a:pPr>
            <a:r>
              <a:rPr lang="en-US" sz="1999" spc="199">
                <a:solidFill>
                  <a:srgbClr val="FFFFFA"/>
                </a:solidFill>
                <a:latin typeface="Poppins Light"/>
              </a:rPr>
              <a:t>putten in de weg</a:t>
            </a:r>
          </a:p>
          <a:p>
            <a:pPr marL="863384" lvl="2" indent="-287795">
              <a:lnSpc>
                <a:spcPts val="2399"/>
              </a:lnSpc>
              <a:buFont typeface="Arial"/>
              <a:buChar char="⚬"/>
            </a:pPr>
            <a:r>
              <a:rPr lang="en-US" sz="1999" spc="199">
                <a:solidFill>
                  <a:srgbClr val="FFFFFA"/>
                </a:solidFill>
                <a:latin typeface="Poppins Light"/>
              </a:rPr>
              <a:t>zwerfvuil</a:t>
            </a:r>
          </a:p>
          <a:p>
            <a:pPr marL="863384" lvl="2" indent="-287795">
              <a:lnSpc>
                <a:spcPts val="2399"/>
              </a:lnSpc>
              <a:buFont typeface="Arial"/>
              <a:buChar char="⚬"/>
            </a:pPr>
            <a:r>
              <a:rPr lang="en-US" sz="1999" spc="199">
                <a:solidFill>
                  <a:srgbClr val="FFFFFA"/>
                </a:solidFill>
                <a:latin typeface="Poppins Light"/>
              </a:rPr>
              <a:t>slecht zichtbaar verkeersteken</a:t>
            </a:r>
          </a:p>
          <a:p>
            <a:pPr marL="863384" lvl="2" indent="-287795">
              <a:lnSpc>
                <a:spcPts val="2399"/>
              </a:lnSpc>
              <a:buFont typeface="Arial"/>
              <a:buChar char="⚬"/>
            </a:pPr>
            <a:r>
              <a:rPr lang="en-US" sz="1999" spc="199">
                <a:solidFill>
                  <a:srgbClr val="FFFFFA"/>
                </a:solidFill>
                <a:latin typeface="Poppins Light"/>
              </a:rPr>
              <a:t>...</a:t>
            </a:r>
          </a:p>
          <a:p>
            <a:pPr marL="431692" lvl="1" indent="-215846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A"/>
                </a:solidFill>
                <a:latin typeface="Poppins Light"/>
              </a:rPr>
              <a:t>behandeling meldingen op ambtelijk niveau</a:t>
            </a:r>
          </a:p>
          <a:p>
            <a:pPr marL="431692" lvl="1" indent="-215846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A"/>
                </a:solidFill>
                <a:latin typeface="Poppins Light"/>
              </a:rPr>
              <a:t>wanneer melding geen bevoegdheid van lokaal bestuur, doorverwijzing of doorgeven aan bevoegde instanties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69814" y="5301653"/>
            <a:ext cx="4942920" cy="412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692" lvl="1" indent="-215846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idee voor nieuw beleid</a:t>
            </a:r>
          </a:p>
          <a:p>
            <a:pPr algn="l">
              <a:lnSpc>
                <a:spcPts val="2399"/>
              </a:lnSpc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OF</a:t>
            </a:r>
          </a:p>
          <a:p>
            <a:pPr marL="431692" lvl="1" indent="-215846" algn="l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vorm van positieve of negatieve appreciatie van het gevoerde beleid of het uitblijven ervan en van beleidsvoornemens of -verklaringen (is GEEN klacht!)</a:t>
            </a:r>
          </a:p>
          <a:p>
            <a:pPr algn="l">
              <a:lnSpc>
                <a:spcPts val="2399"/>
              </a:lnSpc>
            </a:pPr>
            <a:endParaRPr lang="en-US" sz="1999" spc="199">
              <a:solidFill>
                <a:srgbClr val="FFFFFF"/>
              </a:solidFill>
              <a:latin typeface="Poppins Light"/>
            </a:endParaRPr>
          </a:p>
          <a:p>
            <a:pPr marL="431692" lvl="1" indent="-215846" algn="l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wordt bezorgd aan college/vast bureau en evt. aan betrokken dienst</a:t>
            </a:r>
          </a:p>
          <a:p>
            <a:pPr algn="l">
              <a:lnSpc>
                <a:spcPts val="2399"/>
              </a:lnSpc>
            </a:pPr>
            <a:endParaRPr lang="en-US" sz="1999" spc="199">
              <a:solidFill>
                <a:srgbClr val="FFFFFF"/>
              </a:solidFill>
              <a:latin typeface="Poppins Light"/>
            </a:endParaRPr>
          </a:p>
          <a:p>
            <a:pPr algn="l">
              <a:lnSpc>
                <a:spcPts val="2399"/>
              </a:lnSpc>
            </a:pPr>
            <a:endParaRPr lang="en-US" sz="1999" spc="199">
              <a:solidFill>
                <a:srgbClr val="FFFFFF"/>
              </a:solidFill>
              <a:latin typeface="Poppi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78988" y="5301653"/>
            <a:ext cx="4400137" cy="441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692" lvl="1" indent="-215846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uiting van ontevredenheid over de dienstverlening van gemeente/ocmw</a:t>
            </a:r>
          </a:p>
          <a:p>
            <a:pPr marL="431692" lvl="1" indent="-215846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eerst contact met de betrokken gemeentelijke dienst zoeken om te proberen tot een oplossing te komen vooraleer klacht in te dienen</a:t>
            </a:r>
          </a:p>
          <a:p>
            <a:pPr marL="431692" lvl="1" indent="-215846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klachtenbehandeling op ambtelijk niveau (dienst strategie)</a:t>
            </a:r>
          </a:p>
          <a:p>
            <a:pPr marL="431692" lvl="1" indent="-215846" algn="l">
              <a:lnSpc>
                <a:spcPts val="2399"/>
              </a:lnSpc>
              <a:buFont typeface="Arial"/>
              <a:buChar char="•"/>
            </a:pPr>
            <a:r>
              <a:rPr lang="en-US" sz="1999" spc="199">
                <a:solidFill>
                  <a:srgbClr val="FFFFFF"/>
                </a:solidFill>
                <a:latin typeface="Poppins Light"/>
              </a:rPr>
              <a:t>anonieme klachten worden NIET behandeld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8701" y="4869847"/>
            <a:ext cx="4707007" cy="41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249">
                <a:solidFill>
                  <a:srgbClr val="FFFFFF"/>
                </a:solidFill>
                <a:latin typeface="Poppins Bold"/>
              </a:rPr>
              <a:t>meldingen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69814" y="4869847"/>
            <a:ext cx="3502626" cy="41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249">
                <a:solidFill>
                  <a:srgbClr val="FFFFFF"/>
                </a:solidFill>
                <a:latin typeface="Poppins Bold"/>
              </a:rPr>
              <a:t>beleidssignalen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78988" y="4869847"/>
            <a:ext cx="4115305" cy="41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249">
                <a:solidFill>
                  <a:srgbClr val="FFFFFF"/>
                </a:solidFill>
                <a:latin typeface="Poppins Bold"/>
              </a:rPr>
              <a:t>klachten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3280" y="443865"/>
            <a:ext cx="16375952" cy="1430198"/>
          </a:xfrm>
          <a:custGeom>
            <a:avLst/>
            <a:gdLst/>
            <a:ahLst/>
            <a:cxnLst/>
            <a:rect l="l" t="t" r="r" b="b"/>
            <a:pathLst>
              <a:path w="16375952" h="1430198">
                <a:moveTo>
                  <a:pt x="0" y="0"/>
                </a:moveTo>
                <a:lnTo>
                  <a:pt x="16375952" y="0"/>
                </a:lnTo>
                <a:lnTo>
                  <a:pt x="16375952" y="1430198"/>
                </a:lnTo>
                <a:lnTo>
                  <a:pt x="0" y="1430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TextBox 3"/>
          <p:cNvSpPr txBox="1"/>
          <p:nvPr/>
        </p:nvSpPr>
        <p:spPr>
          <a:xfrm>
            <a:off x="822409" y="435064"/>
            <a:ext cx="11813848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>
                <a:solidFill>
                  <a:srgbClr val="FFFFFA"/>
                </a:solidFill>
                <a:latin typeface="Poppins Bold"/>
              </a:rPr>
              <a:t>participatie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5523" y="2606290"/>
            <a:ext cx="16478348" cy="721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724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enkele participatievormen in reglement opgenomen, maar ook nog andere vormen mogelijk</a:t>
            </a:r>
          </a:p>
          <a:p>
            <a:pPr marL="734059" lvl="1" indent="-367030">
              <a:lnSpc>
                <a:spcPts val="724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keuze participatiemethodiek afhankelijk van:</a:t>
            </a:r>
          </a:p>
          <a:p>
            <a:pPr marL="1468119" lvl="2" indent="-489373">
              <a:lnSpc>
                <a:spcPts val="7241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doelstelling project</a:t>
            </a:r>
          </a:p>
          <a:p>
            <a:pPr marL="1468119" lvl="2" indent="-489373">
              <a:lnSpc>
                <a:spcPts val="7241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 stand van zaken</a:t>
            </a:r>
          </a:p>
          <a:p>
            <a:pPr marL="1468119" lvl="2" indent="-489373">
              <a:lnSpc>
                <a:spcPts val="7241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 maatschappelijke context</a:t>
            </a:r>
          </a:p>
          <a:p>
            <a:pPr marL="1468119" lvl="2" indent="-489373">
              <a:lnSpc>
                <a:spcPts val="7241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 ...</a:t>
            </a:r>
          </a:p>
          <a:p>
            <a:pPr marL="734059" lvl="1" indent="-367030">
              <a:lnSpc>
                <a:spcPts val="724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 Light"/>
              </a:rPr>
              <a:t>graad participatie per geval bepaald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647854"/>
          </a:xfrm>
          <a:custGeom>
            <a:avLst/>
            <a:gdLst/>
            <a:ahLst/>
            <a:cxnLst/>
            <a:rect l="l" t="t" r="r" b="b"/>
            <a:pathLst>
              <a:path w="18288000" h="1647854">
                <a:moveTo>
                  <a:pt x="0" y="0"/>
                </a:moveTo>
                <a:lnTo>
                  <a:pt x="18288000" y="0"/>
                </a:lnTo>
                <a:lnTo>
                  <a:pt x="18288000" y="1647854"/>
                </a:lnTo>
                <a:lnTo>
                  <a:pt x="0" y="1647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5022509" y="2056968"/>
            <a:ext cx="1818966" cy="7823511"/>
          </a:xfrm>
          <a:custGeom>
            <a:avLst/>
            <a:gdLst/>
            <a:ahLst/>
            <a:cxnLst/>
            <a:rect l="l" t="t" r="r" b="b"/>
            <a:pathLst>
              <a:path w="1818966" h="7823511">
                <a:moveTo>
                  <a:pt x="0" y="0"/>
                </a:moveTo>
                <a:lnTo>
                  <a:pt x="1818966" y="0"/>
                </a:lnTo>
                <a:lnTo>
                  <a:pt x="1818966" y="7823510"/>
                </a:lnTo>
                <a:lnTo>
                  <a:pt x="0" y="7823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4983473" y="1951749"/>
            <a:ext cx="1818966" cy="7823511"/>
          </a:xfrm>
          <a:custGeom>
            <a:avLst/>
            <a:gdLst/>
            <a:ahLst/>
            <a:cxnLst/>
            <a:rect l="l" t="t" r="r" b="b"/>
            <a:pathLst>
              <a:path w="1818966" h="7823511">
                <a:moveTo>
                  <a:pt x="0" y="0"/>
                </a:moveTo>
                <a:lnTo>
                  <a:pt x="1818967" y="0"/>
                </a:lnTo>
                <a:lnTo>
                  <a:pt x="1818967" y="7823510"/>
                </a:lnTo>
                <a:lnTo>
                  <a:pt x="0" y="7823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5" name="Group 5"/>
          <p:cNvGrpSpPr/>
          <p:nvPr/>
        </p:nvGrpSpPr>
        <p:grpSpPr>
          <a:xfrm>
            <a:off x="287788" y="8263804"/>
            <a:ext cx="4478481" cy="919595"/>
            <a:chOff x="0" y="0"/>
            <a:chExt cx="1179518" cy="242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9518" cy="242198"/>
            </a:xfrm>
            <a:custGeom>
              <a:avLst/>
              <a:gdLst/>
              <a:ahLst/>
              <a:cxnLst/>
              <a:rect l="l" t="t" r="r" b="b"/>
              <a:pathLst>
                <a:path w="1179518" h="242198">
                  <a:moveTo>
                    <a:pt x="976318" y="0"/>
                  </a:moveTo>
                  <a:lnTo>
                    <a:pt x="0" y="0"/>
                  </a:lnTo>
                  <a:lnTo>
                    <a:pt x="0" y="242198"/>
                  </a:lnTo>
                  <a:lnTo>
                    <a:pt x="976318" y="242198"/>
                  </a:lnTo>
                  <a:lnTo>
                    <a:pt x="1179518" y="121099"/>
                  </a:lnTo>
                  <a:lnTo>
                    <a:pt x="976318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212D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65218" cy="28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6218" y="745293"/>
            <a:ext cx="12600251" cy="68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7999">
                <a:solidFill>
                  <a:srgbClr val="FFFFFF"/>
                </a:solidFill>
                <a:latin typeface="Poppins Bold"/>
              </a:rPr>
              <a:t>participatieladder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7788" y="8400069"/>
            <a:ext cx="36780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2C20"/>
                </a:solidFill>
                <a:latin typeface="Poppins Bold"/>
              </a:rPr>
              <a:t>INFORMEREN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97715" y="8633749"/>
            <a:ext cx="952429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BB212D"/>
                </a:solidFill>
                <a:latin typeface="Poppins Light Bold"/>
              </a:rPr>
              <a:t>bestuur informeert burgers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87788" y="7226445"/>
            <a:ext cx="4478481" cy="919595"/>
            <a:chOff x="0" y="0"/>
            <a:chExt cx="1179518" cy="2421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9518" cy="242198"/>
            </a:xfrm>
            <a:custGeom>
              <a:avLst/>
              <a:gdLst/>
              <a:ahLst/>
              <a:cxnLst/>
              <a:rect l="l" t="t" r="r" b="b"/>
              <a:pathLst>
                <a:path w="1179518" h="242198">
                  <a:moveTo>
                    <a:pt x="976318" y="0"/>
                  </a:moveTo>
                  <a:lnTo>
                    <a:pt x="0" y="0"/>
                  </a:lnTo>
                  <a:lnTo>
                    <a:pt x="0" y="242198"/>
                  </a:lnTo>
                  <a:lnTo>
                    <a:pt x="976318" y="242198"/>
                  </a:lnTo>
                  <a:lnTo>
                    <a:pt x="1179518" y="121099"/>
                  </a:lnTo>
                  <a:lnTo>
                    <a:pt x="976318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212D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65218" cy="28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788" y="7362710"/>
            <a:ext cx="367180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2C20"/>
                </a:solidFill>
                <a:latin typeface="Poppins Bold"/>
              </a:rPr>
              <a:t>RAADPLEGEN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97715" y="7567787"/>
            <a:ext cx="952429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BB212D"/>
                </a:solidFill>
                <a:latin typeface="Poppins Light Bold"/>
              </a:rPr>
              <a:t>bestuur bevraagt burgers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87788" y="6192549"/>
            <a:ext cx="4478481" cy="919595"/>
            <a:chOff x="0" y="0"/>
            <a:chExt cx="1179518" cy="2421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9518" cy="242198"/>
            </a:xfrm>
            <a:custGeom>
              <a:avLst/>
              <a:gdLst/>
              <a:ahLst/>
              <a:cxnLst/>
              <a:rect l="l" t="t" r="r" b="b"/>
              <a:pathLst>
                <a:path w="1179518" h="242198">
                  <a:moveTo>
                    <a:pt x="976318" y="0"/>
                  </a:moveTo>
                  <a:lnTo>
                    <a:pt x="0" y="0"/>
                  </a:lnTo>
                  <a:lnTo>
                    <a:pt x="0" y="242198"/>
                  </a:lnTo>
                  <a:lnTo>
                    <a:pt x="976318" y="242198"/>
                  </a:lnTo>
                  <a:lnTo>
                    <a:pt x="1179518" y="121099"/>
                  </a:lnTo>
                  <a:lnTo>
                    <a:pt x="976318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212D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065218" cy="28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87788" y="6328815"/>
            <a:ext cx="347755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2C20"/>
                </a:solidFill>
                <a:latin typeface="Poppins Bold"/>
              </a:rPr>
              <a:t>ADVISEREN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87788" y="5158654"/>
            <a:ext cx="4478481" cy="919595"/>
            <a:chOff x="0" y="0"/>
            <a:chExt cx="1179518" cy="2421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9518" cy="242198"/>
            </a:xfrm>
            <a:custGeom>
              <a:avLst/>
              <a:gdLst/>
              <a:ahLst/>
              <a:cxnLst/>
              <a:rect l="l" t="t" r="r" b="b"/>
              <a:pathLst>
                <a:path w="1179518" h="242198">
                  <a:moveTo>
                    <a:pt x="976318" y="0"/>
                  </a:moveTo>
                  <a:lnTo>
                    <a:pt x="0" y="0"/>
                  </a:lnTo>
                  <a:lnTo>
                    <a:pt x="0" y="242198"/>
                  </a:lnTo>
                  <a:lnTo>
                    <a:pt x="976318" y="242198"/>
                  </a:lnTo>
                  <a:lnTo>
                    <a:pt x="1179518" y="121099"/>
                  </a:lnTo>
                  <a:lnTo>
                    <a:pt x="976318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212D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065218" cy="28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87788" y="5294919"/>
            <a:ext cx="38423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2C20"/>
                </a:solidFill>
                <a:latin typeface="Poppins Bold"/>
              </a:rPr>
              <a:t>COPRODUCEREN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87788" y="4124759"/>
            <a:ext cx="4478481" cy="919595"/>
            <a:chOff x="0" y="0"/>
            <a:chExt cx="1179518" cy="24219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79518" cy="242198"/>
            </a:xfrm>
            <a:custGeom>
              <a:avLst/>
              <a:gdLst/>
              <a:ahLst/>
              <a:cxnLst/>
              <a:rect l="l" t="t" r="r" b="b"/>
              <a:pathLst>
                <a:path w="1179518" h="242198">
                  <a:moveTo>
                    <a:pt x="976318" y="0"/>
                  </a:moveTo>
                  <a:lnTo>
                    <a:pt x="0" y="0"/>
                  </a:lnTo>
                  <a:lnTo>
                    <a:pt x="0" y="242198"/>
                  </a:lnTo>
                  <a:lnTo>
                    <a:pt x="976318" y="242198"/>
                  </a:lnTo>
                  <a:lnTo>
                    <a:pt x="1179518" y="121099"/>
                  </a:lnTo>
                  <a:lnTo>
                    <a:pt x="976318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212D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65218" cy="28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87788" y="4261024"/>
            <a:ext cx="38423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2C20"/>
                </a:solidFill>
                <a:latin typeface="Poppins Bold"/>
              </a:rPr>
              <a:t>MEEBESLISSEN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87788" y="3090863"/>
            <a:ext cx="4478481" cy="919595"/>
            <a:chOff x="0" y="0"/>
            <a:chExt cx="1179518" cy="2421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79518" cy="242198"/>
            </a:xfrm>
            <a:custGeom>
              <a:avLst/>
              <a:gdLst/>
              <a:ahLst/>
              <a:cxnLst/>
              <a:rect l="l" t="t" r="r" b="b"/>
              <a:pathLst>
                <a:path w="1179518" h="242198">
                  <a:moveTo>
                    <a:pt x="976318" y="0"/>
                  </a:moveTo>
                  <a:lnTo>
                    <a:pt x="0" y="0"/>
                  </a:lnTo>
                  <a:lnTo>
                    <a:pt x="0" y="242198"/>
                  </a:lnTo>
                  <a:lnTo>
                    <a:pt x="976318" y="242198"/>
                  </a:lnTo>
                  <a:lnTo>
                    <a:pt x="1179518" y="121099"/>
                  </a:lnTo>
                  <a:lnTo>
                    <a:pt x="976318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212D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065218" cy="28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87788" y="3227128"/>
            <a:ext cx="331127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2C20"/>
                </a:solidFill>
                <a:latin typeface="Poppins Bold"/>
              </a:rPr>
              <a:t>MEEDOEN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87788" y="2056968"/>
            <a:ext cx="4478481" cy="919595"/>
            <a:chOff x="0" y="0"/>
            <a:chExt cx="1179518" cy="24219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79518" cy="242198"/>
            </a:xfrm>
            <a:custGeom>
              <a:avLst/>
              <a:gdLst/>
              <a:ahLst/>
              <a:cxnLst/>
              <a:rect l="l" t="t" r="r" b="b"/>
              <a:pathLst>
                <a:path w="1179518" h="242198">
                  <a:moveTo>
                    <a:pt x="976318" y="0"/>
                  </a:moveTo>
                  <a:lnTo>
                    <a:pt x="0" y="0"/>
                  </a:lnTo>
                  <a:lnTo>
                    <a:pt x="0" y="242198"/>
                  </a:lnTo>
                  <a:lnTo>
                    <a:pt x="976318" y="242198"/>
                  </a:lnTo>
                  <a:lnTo>
                    <a:pt x="1179518" y="121099"/>
                  </a:lnTo>
                  <a:lnTo>
                    <a:pt x="976318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B212D"/>
              </a:solidFill>
              <a:prstDash val="solid"/>
              <a:miter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65218" cy="280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87788" y="2193233"/>
            <a:ext cx="340480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2C20"/>
                </a:solidFill>
                <a:latin typeface="Poppins Bold"/>
              </a:rPr>
              <a:t>ZELF DOEN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097715" y="6501825"/>
            <a:ext cx="952429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BB212D"/>
                </a:solidFill>
                <a:latin typeface="Poppins Light Bold"/>
              </a:rPr>
              <a:t>burgers geven advies (evt. ideeën, mogelijke oplossingen)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97715" y="5435863"/>
            <a:ext cx="952429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BB212D"/>
                </a:solidFill>
                <a:latin typeface="Poppins Light Bold"/>
              </a:rPr>
              <a:t>burgers en bestuur bepalen samen aanpak, bestuur beslist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97715" y="4369901"/>
            <a:ext cx="968202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BB212D"/>
                </a:solidFill>
                <a:latin typeface="Poppins Light Bold"/>
              </a:rPr>
              <a:t>burgers en bestuur bepalen samen aanpak en beslissen samen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97715" y="3303939"/>
            <a:ext cx="1095837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BB212D"/>
                </a:solidFill>
                <a:latin typeface="Poppins Light Bold"/>
              </a:rPr>
              <a:t>burgers en bestuur bepalen samen aanpak, beslissen samen en voeren samen uit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97715" y="2237977"/>
            <a:ext cx="968202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BB212D"/>
                </a:solidFill>
                <a:latin typeface="Poppins Light Bold"/>
              </a:rPr>
              <a:t>burgers bepalen, bestuur ondersteunt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2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6153" y="526713"/>
            <a:ext cx="12600251" cy="136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>
                <a:solidFill>
                  <a:srgbClr val="FBFCFA"/>
                </a:solidFill>
                <a:latin typeface="Poppins Bold"/>
              </a:rPr>
              <a:t>participatie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3177" y="1931243"/>
            <a:ext cx="17442104" cy="793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408" lvl="1" indent="-302204">
              <a:lnSpc>
                <a:spcPts val="5291"/>
              </a:lnSpc>
              <a:buFont typeface="Arial"/>
              <a:buChar char="•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iedereen recht om mee te participeren aan het beleid, om expertise en/of ervaring in te brengen</a:t>
            </a:r>
          </a:p>
          <a:p>
            <a:pPr marL="604408" lvl="1" indent="-302204">
              <a:lnSpc>
                <a:spcPts val="5291"/>
              </a:lnSpc>
              <a:buFont typeface="Arial"/>
              <a:buChar char="•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aandachtspunt beleid = participatie van moeilijker bereikbare groepen =&gt; aangepaste methodieken</a:t>
            </a:r>
          </a:p>
          <a:p>
            <a:pPr marL="604408" lvl="1" indent="-302204">
              <a:lnSpc>
                <a:spcPts val="5291"/>
              </a:lnSpc>
              <a:buFont typeface="Arial"/>
              <a:buChar char="•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participatie is opdracht voor alle diensten van gemeente &amp; ocmw</a:t>
            </a:r>
          </a:p>
          <a:p>
            <a:pPr marL="604408" lvl="1" indent="-302204">
              <a:lnSpc>
                <a:spcPts val="5291"/>
              </a:lnSpc>
              <a:buFont typeface="Arial"/>
              <a:buChar char="•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participatieproces transparant</a:t>
            </a:r>
          </a:p>
          <a:p>
            <a:pPr marL="604408" lvl="1" indent="-302204">
              <a:lnSpc>
                <a:spcPts val="5291"/>
              </a:lnSpc>
              <a:buFont typeface="Arial"/>
              <a:buChar char="•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resultaten/terugkoppeling van participatie zichtbaar via gepaste gemeentelijke communicatiekanalen</a:t>
            </a:r>
          </a:p>
          <a:p>
            <a:pPr marL="604408" lvl="1" indent="-302204">
              <a:lnSpc>
                <a:spcPts val="5291"/>
              </a:lnSpc>
              <a:buFont typeface="Arial"/>
              <a:buChar char="•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participatie op gedifferentieerde manier, in functie van:</a:t>
            </a:r>
          </a:p>
          <a:p>
            <a:pPr marL="1208815" lvl="2" indent="-402938">
              <a:lnSpc>
                <a:spcPts val="5291"/>
              </a:lnSpc>
              <a:buFont typeface="Arial"/>
              <a:buChar char="⚬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doelgroep</a:t>
            </a:r>
          </a:p>
          <a:p>
            <a:pPr marL="1208815" lvl="2" indent="-402938">
              <a:lnSpc>
                <a:spcPts val="5291"/>
              </a:lnSpc>
              <a:buFont typeface="Arial"/>
              <a:buChar char="⚬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te bereiken doel</a:t>
            </a:r>
          </a:p>
          <a:p>
            <a:pPr marL="1208815" lvl="2" indent="-402938" algn="l">
              <a:lnSpc>
                <a:spcPts val="5291"/>
              </a:lnSpc>
              <a:buFont typeface="Arial"/>
              <a:buChar char="⚬"/>
            </a:pPr>
            <a:r>
              <a:rPr lang="en-US" sz="2799" spc="16">
                <a:solidFill>
                  <a:srgbClr val="FFFFFF"/>
                </a:solidFill>
                <a:latin typeface="Poppins Light Bold"/>
              </a:rPr>
              <a:t>thema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740</Words>
  <Application>Microsoft Office PowerPoint</Application>
  <PresentationFormat>Aangepast</PresentationFormat>
  <Paragraphs>136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Calibri</vt:lpstr>
      <vt:lpstr>Poppins Light Bold</vt:lpstr>
      <vt:lpstr>Arial</vt:lpstr>
      <vt:lpstr>Poppins Bold</vt:lpstr>
      <vt:lpstr>Open Sans Bold</vt:lpstr>
      <vt:lpstr>Poppins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 participatiereglement</dc:title>
  <dc:creator>Inge Gerlo</dc:creator>
  <cp:lastModifiedBy>Inge Gerlo</cp:lastModifiedBy>
  <cp:revision>2</cp:revision>
  <dcterms:created xsi:type="dcterms:W3CDTF">2006-08-16T00:00:00Z</dcterms:created>
  <dcterms:modified xsi:type="dcterms:W3CDTF">2023-11-30T10:56:21Z</dcterms:modified>
  <dc:identifier>DAFzf4jGIxo</dc:identifier>
</cp:coreProperties>
</file>